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5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81.xml" ContentType="application/vnd.openxmlformats-officedocument.presentationml.tags+xml"/>
  <Override PartName="/ppt/notesSlides/notesSlide14.xml" ContentType="application/vnd.openxmlformats-officedocument.presentationml.notesSlid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tags/tag760.xml" ContentType="application/vnd.openxmlformats-officedocument.presentationml.tags+xml"/>
  <Override PartName="/ppt/tags/tag78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370" r:id="rId2"/>
    <p:sldId id="4500" r:id="rId3"/>
    <p:sldId id="4502" r:id="rId4"/>
    <p:sldId id="4688" r:id="rId5"/>
    <p:sldId id="4629" r:id="rId6"/>
    <p:sldId id="4510" r:id="rId7"/>
    <p:sldId id="4506" r:id="rId8"/>
    <p:sldId id="4520" r:id="rId9"/>
    <p:sldId id="4659" r:id="rId10"/>
    <p:sldId id="4519" r:id="rId11"/>
    <p:sldId id="4562" r:id="rId12"/>
    <p:sldId id="4478" r:id="rId13"/>
    <p:sldId id="4567" r:id="rId14"/>
    <p:sldId id="4689" r:id="rId15"/>
    <p:sldId id="4690" r:id="rId16"/>
    <p:sldId id="4691" r:id="rId17"/>
    <p:sldId id="4693" r:id="rId18"/>
    <p:sldId id="4692" r:id="rId1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Franklin Gothic Medium" panose="020B0603020102020204" pitchFamily="34" charset="0"/>
      <p:regular r:id="rId27"/>
      <p:italic r:id="rId28"/>
    </p:embeddedFont>
    <p:embeddedFont>
      <p:font typeface="Helvetica" panose="020B0604020202020204" pitchFamily="34" charset="0"/>
      <p:regular r:id="rId29"/>
      <p:bold r:id="rId30"/>
      <p:italic r:id="rId31"/>
      <p:boldItalic r:id="rId32"/>
    </p:embeddedFont>
    <p:embeddedFont>
      <p:font typeface="Times" panose="02020603050405020304" pitchFamily="18" charset="0"/>
      <p:regular r:id="rId33"/>
      <p:bold r:id="rId34"/>
      <p:italic r:id="rId35"/>
      <p:boldItalic r:id="rId36"/>
    </p:embeddedFont>
    <p:embeddedFont>
      <p:font typeface="等线" panose="02010600030101010101" pitchFamily="2" charset="-122"/>
      <p:regular r:id="rId37"/>
      <p:bold r:id="rId38"/>
    </p:embeddedFont>
    <p:embeddedFont>
      <p:font typeface="黑体" panose="02010609060101010101" pitchFamily="49" charset="-122"/>
      <p:regular r:id="rId39"/>
    </p:embeddedFont>
    <p:embeddedFont>
      <p:font typeface="华文细黑" panose="02010600040101010101" pitchFamily="2" charset="-122"/>
      <p:regular r:id="rId40"/>
    </p:embeddedFont>
    <p:embeddedFont>
      <p:font typeface="楷体" panose="02010609060101010101" pitchFamily="49" charset="-122"/>
      <p:regular r:id="rId41"/>
    </p:embeddedFont>
    <p:embeddedFont>
      <p:font typeface="微软雅黑" panose="020B0503020204020204" pitchFamily="34" charset="-122"/>
      <p:regular r:id="rId42"/>
      <p:bold r:id="rId43"/>
    </p:embeddedFont>
  </p:embeddedFontLst>
  <p:custDataLst>
    <p:tags r:id="rId4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71" userDrawn="1">
          <p15:clr>
            <a:srgbClr val="A4A3A4"/>
          </p15:clr>
        </p15:guide>
        <p15:guide id="2" pos="288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 Jason" initials="HJ" lastIdx="47" clrIdx="0"/>
  <p:cmAuthor id="2" name="Zheng W" initials="Z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52"/>
    <a:srgbClr val="FFCCCC"/>
    <a:srgbClr val="FF5252"/>
    <a:srgbClr val="FFFFCC"/>
    <a:srgbClr val="FFF2CC"/>
    <a:srgbClr val="DA1E10"/>
    <a:srgbClr val="F68F86"/>
    <a:srgbClr val="E2F0D9"/>
    <a:srgbClr val="E6E6E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86" autoAdjust="0"/>
    <p:restoredTop sz="84049" autoAdjust="0"/>
  </p:normalViewPr>
  <p:slideViewPr>
    <p:cSldViewPr snapToGrid="0" showGuides="1">
      <p:cViewPr varScale="1">
        <p:scale>
          <a:sx n="96" d="100"/>
          <a:sy n="96" d="100"/>
        </p:scale>
        <p:origin x="1680" y="84"/>
      </p:cViewPr>
      <p:guideLst>
        <p:guide orient="horz" pos="1671"/>
        <p:guide pos="288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15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8.fntdata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41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C90B0E-0EF7-48C0-A7A6-299762D846EF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62328-D4FC-4C3F-A81D-E4DD7326D1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912E16-38FB-430A-A005-C7E3A7CA66EE}" type="datetimeFigureOut">
              <a:rPr lang="zh-CN" altLang="en-US" smtClean="0"/>
              <a:t>2025/10/10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F495B-5B78-48AA-8E4E-A26A811DBDC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尊敬的各位专家，您好！我是广东工业大学的陈佳洲，我汇报的题目是：生物网络图计算关键技术</a:t>
            </a:r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F495B-5B78-48AA-8E4E-A26A811DBDC1}" type="slidenum">
              <a:rPr lang="zh-CN" altLang="en-US" smtClean="0"/>
              <a:t>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我们在阿尔茨海默症数据集上开展对照实验，结果表明，</a:t>
            </a:r>
            <a:r>
              <a:rPr lang="zh-CN" altLang="en-US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提出的方法能够识别疾病病理传播通路，并且与临床指标密切相关；相</a:t>
            </a:r>
            <a:r>
              <a:rPr lang="zh-CN" altLang="en-US" kern="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较基准</a:t>
            </a:r>
            <a:r>
              <a:rPr lang="zh-CN" altLang="en-US" kern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方法，我们方法</a:t>
            </a:r>
            <a:r>
              <a:rPr lang="zh-CN" altLang="en-US" dirty="0">
                <a:sym typeface="+mn-ea"/>
              </a:rPr>
              <a:t>平均提高</a:t>
            </a:r>
            <a:r>
              <a:rPr lang="en-US" altLang="zh-CN" dirty="0">
                <a:sym typeface="+mn-ea"/>
              </a:rPr>
              <a:t>25.2%</a:t>
            </a:r>
            <a:r>
              <a:rPr lang="zh-CN" altLang="en-US" dirty="0">
                <a:sym typeface="+mn-ea"/>
              </a:rPr>
              <a:t>的准确率。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多来源网络通常具有节点类型不同、连边属性不一的特性，现有图计算方法消息传递受阻断，导致多源异构特征难融合。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我将图判别融合学习方法应用于多种慢性脑疾病的诊断上，我的方法较基准方法提高了</a:t>
            </a:r>
            <a:r>
              <a:rPr lang="en-US" altLang="zh-CN" dirty="0">
                <a:sym typeface="+mn-ea"/>
              </a:rPr>
              <a:t>17%</a:t>
            </a:r>
            <a:r>
              <a:rPr lang="zh-CN" altLang="en-US" dirty="0">
                <a:sym typeface="+mn-ea"/>
              </a:rPr>
              <a:t>的诊断</a:t>
            </a:r>
            <a:r>
              <a:rPr lang="zh-CN" altLang="en-US" b="1" dirty="0">
                <a:sym typeface="+mn-ea"/>
              </a:rPr>
              <a:t>准确率</a:t>
            </a:r>
            <a:r>
              <a:rPr lang="zh-CN" altLang="en-US" dirty="0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F495B-5B78-48AA-8E4E-A26A811DBDC1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F495B-5B78-48AA-8E4E-A26A811DBDC1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F495B-5B78-48AA-8E4E-A26A811DBDC1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我本科毕业于嘉应学院，博士毕业于华南理工大学，曾在美国北卡罗来纳大学教堂山分校访问。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我主持了科技部国家重点研发计划课题、国自然青年基金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项国家级项目，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博士后项目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项，项目总金额超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360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万，</a:t>
            </a:r>
            <a:r>
              <a:rPr lang="zh-CN" altLang="en-US" dirty="0">
                <a:sym typeface="+mn-ea"/>
              </a:rPr>
              <a:t>聚焦于生物医学数据分析方法研究和应用。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获得广东省人工智能产业协会自然科学奖一等奖、</a:t>
            </a:r>
            <a:r>
              <a:rPr lang="en-US" altLang="zh-CN"/>
              <a:t>ACM SIGBIO CHAPTER</a:t>
            </a:r>
            <a:r>
              <a:rPr lang="zh-CN" altLang="en-US"/>
              <a:t>新星奖等科研奖励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zh-CN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sym typeface="+mn-ea"/>
              </a:rPr>
              <a:t>生物网络涵盖复杂疾病从微观到宏观整个衍变过程，微观多组学网络调控产生病理蛋白，病理蛋白通过多模态网络传播影响组织器官功能。</a:t>
            </a:r>
            <a:r>
              <a:rPr lang="zh-CN" altLang="en-US" dirty="0">
                <a:sym typeface="+mn-ea"/>
              </a:rPr>
              <a:t>通过分析多组学网络，多模态网络和多来源网络，能够实现个性化治疗，早期筛查和精准诊断。</a:t>
            </a:r>
            <a:endParaRPr lang="en-US" altLang="zh-CN" dirty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本人研究方向聚焦于研发图计算方法，挖掘生物网络关联和传播模式。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在分子调控方面，发现多组学网络分子调控异常，指导个性化治疗；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在病理传播方面，识别多模态网络病理传播通路，挖掘早筛靶点；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ym typeface="+mn-ea"/>
              </a:rPr>
              <a:t>在功能衍化方面，融合多模态网络多源异构特征，提高诊断精度。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dirty="0">
                <a:solidFill>
                  <a:srgbClr val="44546A">
                    <a:lumMod val="75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多组学网络调控关系通常呈现跨尺度、关联弱的特性，低阶信息匹配无法刻画高阶相似性，导致分子调控异常难发现</a:t>
            </a:r>
            <a:endParaRPr 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我们与</a:t>
            </a:r>
            <a:r>
              <a:rPr lang="zh-CN" altLang="en-US" dirty="0">
                <a:sym typeface="+mn-ea"/>
              </a:rPr>
              <a:t>华南肿瘤学国家重点实验室合作，</a:t>
            </a:r>
            <a:r>
              <a:rPr lang="zh-CN" altLang="en-US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在鼻咽癌生命组学数据上应用提出的方法，成功</a:t>
            </a:r>
            <a:r>
              <a:rPr lang="zh-CN" altLang="en-US" dirty="0">
                <a:sym typeface="+mn-ea"/>
              </a:rPr>
              <a:t>发现了复发鼻咽癌血道和淋巴转移两种模式，临床上证明血道转移更适合局部放疗，淋巴转移更适合免疫治疗，治疗效果表明</a:t>
            </a:r>
            <a:r>
              <a:rPr lang="en-US" altLang="zh-CN"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年无进展生成率提高</a:t>
            </a:r>
            <a:r>
              <a:rPr lang="en-US" altLang="zh-CN" dirty="0">
                <a:sym typeface="+mn-ea"/>
              </a:rPr>
              <a:t>20.5%</a:t>
            </a:r>
            <a:r>
              <a:rPr lang="zh-CN" altLang="en-US" dirty="0">
                <a:sym typeface="+mn-ea"/>
              </a:rPr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多模态网络属于高维流形空间不规则图结构数据，现有欧几里得代数方法极大破坏网络拓扑结构信息，导致病理传播通路难识别。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016966"/>
            <a:ext cx="8390964" cy="208345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lnSpc>
                <a:spcPct val="100000"/>
              </a:lnSpc>
            </a:pPr>
            <a:endParaRPr kumimoji="0" lang="zh-CN" altLang="en-US" sz="4800" b="1" i="0" u="none" strike="noStrike" kern="800" cap="none" normalizeH="0" baseline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9" name="文本框 1"/>
          <p:cNvSpPr txBox="1"/>
          <p:nvPr userDrawn="1"/>
        </p:nvSpPr>
        <p:spPr>
          <a:xfrm>
            <a:off x="2329815" y="3371850"/>
            <a:ext cx="48323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baseline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汇报人：陈佳洲</a:t>
            </a:r>
          </a:p>
        </p:txBody>
      </p:sp>
      <p:sp>
        <p:nvSpPr>
          <p:cNvPr id="190" name="文本框 23"/>
          <p:cNvSpPr txBox="1"/>
          <p:nvPr userDrawn="1"/>
        </p:nvSpPr>
        <p:spPr>
          <a:xfrm>
            <a:off x="2550077" y="4606761"/>
            <a:ext cx="469260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baseline="0" dirty="0">
                <a:latin typeface="楷体" panose="02010609060101010101" pitchFamily="49" charset="-122"/>
                <a:ea typeface="楷体" panose="02010609060101010101" pitchFamily="49" charset="-122"/>
              </a:rPr>
              <a:t>广东工业大学计算机学院</a:t>
            </a:r>
          </a:p>
        </p:txBody>
      </p:sp>
      <p:sp>
        <p:nvSpPr>
          <p:cNvPr id="191" name="文本框 2"/>
          <p:cNvSpPr txBox="1"/>
          <p:nvPr userDrawn="1"/>
        </p:nvSpPr>
        <p:spPr>
          <a:xfrm>
            <a:off x="-635" y="2115185"/>
            <a:ext cx="914463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baseline="0" dirty="0">
                <a:solidFill>
                  <a:srgbClr val="2E75B6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生物网络图计算关键技术</a:t>
            </a:r>
          </a:p>
        </p:txBody>
      </p:sp>
      <p:sp>
        <p:nvSpPr>
          <p:cNvPr id="197" name="文本框 23"/>
          <p:cNvSpPr txBox="1"/>
          <p:nvPr userDrawn="1"/>
        </p:nvSpPr>
        <p:spPr>
          <a:xfrm>
            <a:off x="6942455" y="6137910"/>
            <a:ext cx="2098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n-US" altLang="zh-CN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2025</a:t>
            </a:r>
            <a:r>
              <a:rPr lang="zh-CN" altLang="en-US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年</a:t>
            </a:r>
            <a:r>
              <a:rPr lang="en-US" altLang="zh-CN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09</a:t>
            </a:r>
            <a:r>
              <a:rPr lang="zh-CN" altLang="en-US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月</a:t>
            </a:r>
            <a:r>
              <a:rPr lang="en-US" altLang="zh-CN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19</a:t>
            </a:r>
            <a:r>
              <a:rPr lang="zh-CN" altLang="en-US" sz="20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日</a:t>
            </a:r>
          </a:p>
        </p:txBody>
      </p:sp>
      <p:sp>
        <p:nvSpPr>
          <p:cNvPr id="9" name="矩形 18"/>
          <p:cNvSpPr>
            <a:spLocks noChangeArrowheads="1"/>
          </p:cNvSpPr>
          <p:nvPr userDrawn="1"/>
        </p:nvSpPr>
        <p:spPr bwMode="auto">
          <a:xfrm>
            <a:off x="315325" y="3125665"/>
            <a:ext cx="8513350" cy="71437"/>
          </a:xfrm>
          <a:prstGeom prst="rect">
            <a:avLst/>
          </a:prstGeom>
          <a:solidFill>
            <a:srgbClr val="CC3300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baseline="0">
              <a:solidFill>
                <a:srgbClr val="CC33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8">
            <a:extLst>
              <a:ext uri="{FF2B5EF4-FFF2-40B4-BE49-F238E27FC236}">
                <a16:creationId xmlns:a16="http://schemas.microsoft.com/office/drawing/2014/main" id="{AD5A555A-4479-4750-B284-647B76FC1F81}"/>
              </a:ext>
            </a:extLst>
          </p:cNvPr>
          <p:cNvCxnSpPr/>
          <p:nvPr userDrawn="1"/>
        </p:nvCxnSpPr>
        <p:spPr>
          <a:xfrm>
            <a:off x="5694360" y="905739"/>
            <a:ext cx="3302000" cy="1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2">
            <a:extLst>
              <a:ext uri="{FF2B5EF4-FFF2-40B4-BE49-F238E27FC236}">
                <a16:creationId xmlns:a16="http://schemas.microsoft.com/office/drawing/2014/main" id="{A18EBB74-6B45-497F-B91C-1B7288FA6203}"/>
              </a:ext>
            </a:extLst>
          </p:cNvPr>
          <p:cNvCxnSpPr/>
          <p:nvPr userDrawn="1"/>
        </p:nvCxnSpPr>
        <p:spPr>
          <a:xfrm>
            <a:off x="93660" y="905739"/>
            <a:ext cx="33623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774C3C45-30CD-42BF-9238-5F3679BAB5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2718" y="154277"/>
            <a:ext cx="2184909" cy="145584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9"/>
          <p:cNvSpPr/>
          <p:nvPr userDrawn="1"/>
        </p:nvSpPr>
        <p:spPr>
          <a:xfrm>
            <a:off x="1" y="1811226"/>
            <a:ext cx="8390964" cy="2083452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>
              <a:lnSpc>
                <a:spcPct val="100000"/>
              </a:lnSpc>
            </a:pPr>
            <a:endParaRPr kumimoji="0" lang="zh-CN" altLang="en-US" sz="4800" b="1" i="0" u="none" strike="noStrike" kern="800" cap="none" normalizeH="0" dirty="0">
              <a:ln>
                <a:noFill/>
              </a:ln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  <a:lin ang="5400000" scaled="0"/>
              </a:gradFill>
              <a:effectLst/>
              <a:latin typeface="Helvetica" panose="020B0604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5"/>
          <p:cNvSpPr/>
          <p:nvPr userDrawn="1"/>
        </p:nvSpPr>
        <p:spPr>
          <a:xfrm>
            <a:off x="298934" y="2486977"/>
            <a:ext cx="789859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感谢各位专家 敬请批评指正！</a:t>
            </a:r>
          </a:p>
        </p:txBody>
      </p:sp>
      <p:cxnSp>
        <p:nvCxnSpPr>
          <p:cNvPr id="2" name="直接连接符 28"/>
          <p:cNvCxnSpPr/>
          <p:nvPr userDrawn="1"/>
        </p:nvCxnSpPr>
        <p:spPr>
          <a:xfrm>
            <a:off x="5694360" y="905739"/>
            <a:ext cx="3302000" cy="1"/>
          </a:xfrm>
          <a:prstGeom prst="line">
            <a:avLst/>
          </a:prstGeom>
          <a:ln w="12700">
            <a:solidFill>
              <a:srgbClr val="A9A9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/>
          <p:cNvCxnSpPr/>
          <p:nvPr userDrawn="1"/>
        </p:nvCxnSpPr>
        <p:spPr>
          <a:xfrm>
            <a:off x="93660" y="905739"/>
            <a:ext cx="33623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1400885" y="1963840"/>
            <a:ext cx="6858000" cy="174434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 lIns="50623" tIns="26324" rIns="50623" bIns="26324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zh-CN" altLang="en-US" sz="4400" b="1" dirty="0">
                <a:solidFill>
                  <a:srgbClr val="FF0000"/>
                </a:solidFill>
                <a:ea typeface="微软雅黑" panose="020B0503020204020204" pitchFamily="34" charset="-122"/>
              </a:rPr>
              <a:t>感谢大家！</a:t>
            </a:r>
            <a:endParaRPr lang="en-US" altLang="zh-CN" sz="4400" b="1" dirty="0">
              <a:solidFill>
                <a:srgbClr val="FF0000"/>
              </a:solidFill>
              <a:ea typeface="微软雅黑" panose="020B0503020204020204" pitchFamily="34" charset="-122"/>
            </a:endParaRPr>
          </a:p>
          <a:p>
            <a:pPr algn="ctr">
              <a:spcBef>
                <a:spcPct val="50000"/>
              </a:spcBef>
            </a:pPr>
            <a:r>
              <a:rPr lang="zh-CN" altLang="en-US" sz="4400" b="1" noProof="1">
                <a:solidFill>
                  <a:srgbClr val="FF0000"/>
                </a:solidFill>
                <a:ea typeface="微软雅黑" panose="020B0503020204020204" pitchFamily="34" charset="-122"/>
              </a:rPr>
              <a:t>欢迎加入！</a:t>
            </a:r>
            <a:endParaRPr lang="en-US" altLang="zh-CN" sz="4400" b="1" noProof="1">
              <a:solidFill>
                <a:srgbClr val="FF0000"/>
              </a:solidFill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82718" y="154277"/>
            <a:ext cx="2184909" cy="1455847"/>
          </a:xfrm>
          <a:prstGeom prst="rect">
            <a:avLst/>
          </a:prstGeom>
        </p:spPr>
      </p:pic>
      <p:sp>
        <p:nvSpPr>
          <p:cNvPr id="189" name="文本框 1"/>
          <p:cNvSpPr txBox="1"/>
          <p:nvPr userDrawn="1"/>
        </p:nvSpPr>
        <p:spPr>
          <a:xfrm>
            <a:off x="843915" y="3981450"/>
            <a:ext cx="483235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baseline="0" dirty="0">
                <a:latin typeface="楷体" panose="02010609060101010101" pitchFamily="49" charset="-122"/>
                <a:ea typeface="楷体" panose="02010609060101010101" pitchFamily="49" charset="-122"/>
                <a:cs typeface="楷体" panose="02010609060101010101" pitchFamily="49" charset="-122"/>
              </a:rPr>
              <a:t>陈佳洲</a:t>
            </a:r>
          </a:p>
          <a:p>
            <a:pPr algn="ctr">
              <a:lnSpc>
                <a:spcPct val="150000"/>
              </a:lnSpc>
            </a:pPr>
            <a:r>
              <a:rPr lang="en-US" altLang="zh-CN" sz="28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E-mail:csjzchen@gdut.edu.cn</a:t>
            </a:r>
          </a:p>
          <a:p>
            <a:pPr algn="l">
              <a:lnSpc>
                <a:spcPct val="150000"/>
              </a:lnSpc>
            </a:pPr>
            <a:r>
              <a:rPr lang="en-US" altLang="zh-CN" sz="2800" b="1" baseline="0" dirty="0">
                <a:solidFill>
                  <a:schemeClr val="tx1"/>
                </a:solidFill>
                <a:uFillTx/>
                <a:latin typeface="Times New Roman" panose="02020603050405020304" pitchFamily="18" charset="0"/>
                <a:ea typeface="楷体" panose="02010609060101010101" pitchFamily="49" charset="-122"/>
                <a:cs typeface="楷体" panose="02010609060101010101" pitchFamily="49" charset="-122"/>
              </a:rPr>
              <a:t>Phone :18824119115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/>
          <a:srcRect l="11837" t="8678" r="8535" b="18291"/>
          <a:stretch>
            <a:fillRect/>
          </a:stretch>
        </p:blipFill>
        <p:spPr>
          <a:xfrm>
            <a:off x="6074410" y="3242310"/>
            <a:ext cx="2744470" cy="34099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/>
          <p:cNvSpPr txBox="1"/>
          <p:nvPr userDrawn="1"/>
        </p:nvSpPr>
        <p:spPr bwMode="auto">
          <a:xfrm>
            <a:off x="457200" y="149225"/>
            <a:ext cx="56959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8"/>
          <p:cNvSpPr>
            <a:spLocks noChangeArrowheads="1"/>
          </p:cNvSpPr>
          <p:nvPr userDrawn="1"/>
        </p:nvSpPr>
        <p:spPr bwMode="auto">
          <a:xfrm>
            <a:off x="296275" y="742509"/>
            <a:ext cx="8513350" cy="71437"/>
          </a:xfrm>
          <a:prstGeom prst="rect">
            <a:avLst/>
          </a:prstGeom>
          <a:solidFill>
            <a:srgbClr val="CC3300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648" y="34671"/>
            <a:ext cx="1019427" cy="679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 txBox="1"/>
          <p:nvPr userDrawn="1"/>
        </p:nvSpPr>
        <p:spPr bwMode="auto">
          <a:xfrm>
            <a:off x="457200" y="149225"/>
            <a:ext cx="569595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200" b="1" dirty="0">
              <a:solidFill>
                <a:srgbClr val="2E75B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18"/>
          <p:cNvSpPr>
            <a:spLocks noChangeArrowheads="1"/>
          </p:cNvSpPr>
          <p:nvPr userDrawn="1"/>
        </p:nvSpPr>
        <p:spPr bwMode="auto">
          <a:xfrm>
            <a:off x="315325" y="742509"/>
            <a:ext cx="8513350" cy="71437"/>
          </a:xfrm>
          <a:prstGeom prst="rect">
            <a:avLst/>
          </a:prstGeom>
          <a:solidFill>
            <a:srgbClr val="CC3300"/>
          </a:solidFill>
          <a:ln w="25400" algn="ctr">
            <a:noFill/>
            <a:miter lim="800000"/>
          </a:ln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>
              <a:solidFill>
                <a:srgbClr val="CC3300"/>
              </a:solidFill>
              <a:latin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960648" y="34671"/>
            <a:ext cx="1019427" cy="6792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353683" y="6632873"/>
            <a:ext cx="843663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16"/>
          <p:cNvSpPr>
            <a:spLocks noChangeArrowheads="1"/>
          </p:cNvSpPr>
          <p:nvPr userDrawn="1"/>
        </p:nvSpPr>
        <p:spPr bwMode="auto">
          <a:xfrm>
            <a:off x="8288343" y="6509763"/>
            <a:ext cx="377026" cy="24622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pPr algn="r">
              <a:defRPr/>
            </a:pPr>
            <a:r>
              <a:rPr kumimoji="0" lang="en-US" altLang="zh-CN" sz="1000" b="0" i="0" u="none" strike="noStrike" kern="10" cap="none" spc="0" normalizeH="0" baseline="0" dirty="0">
                <a:ln w="9525">
                  <a:noFill/>
                  <a:round/>
                </a:ln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fld id="{A45D51EE-D175-4F6B-96D5-1F5F9EADD7B1}" type="slidenum">
              <a:rPr kumimoji="0" lang="en-US" altLang="zh-CN" sz="1000" b="0" i="0" u="none" strike="noStrike" kern="10" cap="none" spc="0" normalizeH="0" baseline="0">
                <a:ln w="9525">
                  <a:noFill/>
                  <a:round/>
                </a:ln>
                <a:gradFill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‹#›</a:t>
            </a:fld>
            <a:endParaRPr kumimoji="0" lang="en-US" altLang="zh-CN" sz="1000" b="0" i="0" u="none" strike="noStrike" kern="10" cap="none" spc="0" normalizeH="0" baseline="0" dirty="0">
              <a:ln w="9525">
                <a:noFill/>
                <a:round/>
              </a:ln>
              <a:gradFill rotWithShape="1">
                <a:gsLst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zh-CN" altLang="en-US" sz="3600" b="1" kern="1200" dirty="0" smtClean="0">
          <a:solidFill>
            <a:schemeClr val="bg1"/>
          </a:solidFill>
          <a:latin typeface="Franklin Gothic Medium" panose="020B0603020102020204" pitchFamily="34" charset="0"/>
          <a:ea typeface="微软雅黑" panose="020B0503020204020204" pitchFamily="34" charset="-122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71.xml"/><Relationship Id="rId18" Type="http://schemas.openxmlformats.org/officeDocument/2006/relationships/tags" Target="../tags/tag76.xml"/><Relationship Id="rId26" Type="http://schemas.openxmlformats.org/officeDocument/2006/relationships/image" Target="../media/image32.png"/><Relationship Id="rId39" Type="http://schemas.openxmlformats.org/officeDocument/2006/relationships/image" Target="../media/image23.png"/><Relationship Id="rId21" Type="http://schemas.openxmlformats.org/officeDocument/2006/relationships/notesSlide" Target="../notesSlides/notesSlide9.xml"/><Relationship Id="rId34" Type="http://schemas.openxmlformats.org/officeDocument/2006/relationships/tags" Target="../tags/tag760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17" Type="http://schemas.openxmlformats.org/officeDocument/2006/relationships/tags" Target="../tags/tag75.xml"/><Relationship Id="rId25" Type="http://schemas.openxmlformats.org/officeDocument/2006/relationships/image" Target="../media/image31.png"/><Relationship Id="rId33" Type="http://schemas.openxmlformats.org/officeDocument/2006/relationships/image" Target="../media/image39.svg"/><Relationship Id="rId38" Type="http://schemas.openxmlformats.org/officeDocument/2006/relationships/image" Target="../media/image42.png"/><Relationship Id="rId2" Type="http://schemas.openxmlformats.org/officeDocument/2006/relationships/tags" Target="../tags/tag60.xml"/><Relationship Id="rId16" Type="http://schemas.openxmlformats.org/officeDocument/2006/relationships/tags" Target="../tags/tag74.xml"/><Relationship Id="rId20" Type="http://schemas.openxmlformats.org/officeDocument/2006/relationships/slideLayout" Target="../slideLayouts/slideLayout3.xml"/><Relationship Id="rId29" Type="http://schemas.openxmlformats.org/officeDocument/2006/relationships/image" Target="../media/image35.png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24" Type="http://schemas.openxmlformats.org/officeDocument/2006/relationships/image" Target="../media/image30.png"/><Relationship Id="rId32" Type="http://schemas.openxmlformats.org/officeDocument/2006/relationships/image" Target="../media/image38.png"/><Relationship Id="rId37" Type="http://schemas.openxmlformats.org/officeDocument/2006/relationships/image" Target="../media/image41.png"/><Relationship Id="rId40" Type="http://schemas.openxmlformats.org/officeDocument/2006/relationships/image" Target="../media/image11.png"/><Relationship Id="rId5" Type="http://schemas.openxmlformats.org/officeDocument/2006/relationships/tags" Target="../tags/tag63.xml"/><Relationship Id="rId15" Type="http://schemas.openxmlformats.org/officeDocument/2006/relationships/tags" Target="../tags/tag73.xml"/><Relationship Id="rId23" Type="http://schemas.openxmlformats.org/officeDocument/2006/relationships/image" Target="../media/image10.png"/><Relationship Id="rId28" Type="http://schemas.openxmlformats.org/officeDocument/2006/relationships/image" Target="../media/image34.png"/><Relationship Id="rId36" Type="http://schemas.openxmlformats.org/officeDocument/2006/relationships/tags" Target="../tags/tag78.xml"/><Relationship Id="rId10" Type="http://schemas.openxmlformats.org/officeDocument/2006/relationships/tags" Target="../tags/tag68.xml"/><Relationship Id="rId19" Type="http://schemas.openxmlformats.org/officeDocument/2006/relationships/tags" Target="../tags/tag77.xml"/><Relationship Id="rId31" Type="http://schemas.openxmlformats.org/officeDocument/2006/relationships/image" Target="../media/image37.svg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tags" Target="../tags/tag72.xml"/><Relationship Id="rId22" Type="http://schemas.openxmlformats.org/officeDocument/2006/relationships/image" Target="../media/image9.jpeg"/><Relationship Id="rId27" Type="http://schemas.openxmlformats.org/officeDocument/2006/relationships/image" Target="../media/image33.png"/><Relationship Id="rId30" Type="http://schemas.openxmlformats.org/officeDocument/2006/relationships/image" Target="../media/image36.png"/><Relationship Id="rId35" Type="http://schemas.openxmlformats.org/officeDocument/2006/relationships/image" Target="../media/image40.png"/><Relationship Id="rId8" Type="http://schemas.openxmlformats.org/officeDocument/2006/relationships/tags" Target="../tags/tag66.xml"/><Relationship Id="rId3" Type="http://schemas.openxmlformats.org/officeDocument/2006/relationships/tags" Target="../tags/tag6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5.png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image" Target="../media/image47.png"/><Relationship Id="rId5" Type="http://schemas.openxmlformats.org/officeDocument/2006/relationships/image" Target="../media/image13.emf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10.png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9.jpeg"/><Relationship Id="rId33" Type="http://schemas.openxmlformats.org/officeDocument/2006/relationships/image" Target="../media/image17.png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13.emf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notesSlide" Target="../notesSlides/notesSlide5.xml"/><Relationship Id="rId32" Type="http://schemas.openxmlformats.org/officeDocument/2006/relationships/image" Target="../media/image16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slideLayout" Target="../slideLayouts/slideLayout3.xml"/><Relationship Id="rId28" Type="http://schemas.openxmlformats.org/officeDocument/2006/relationships/image" Target="../media/image12.jpe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15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image" Target="../media/image11.png"/><Relationship Id="rId30" Type="http://schemas.openxmlformats.org/officeDocument/2006/relationships/image" Target="../media/image14.png"/><Relationship Id="rId8" Type="http://schemas.openxmlformats.org/officeDocument/2006/relationships/tags" Target="../tags/tag1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image" Target="../media/image19.png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34" Type="http://schemas.openxmlformats.org/officeDocument/2006/relationships/image" Target="../media/image16.png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image" Target="../media/image18.png"/><Relationship Id="rId33" Type="http://schemas.openxmlformats.org/officeDocument/2006/relationships/image" Target="../media/image21.png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29" Type="http://schemas.openxmlformats.org/officeDocument/2006/relationships/image" Target="../media/image10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notesSlide" Target="../notesSlides/notesSlide6.xml"/><Relationship Id="rId32" Type="http://schemas.openxmlformats.org/officeDocument/2006/relationships/image" Target="../media/image15.png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slideLayout" Target="../slideLayouts/slideLayout3.xml"/><Relationship Id="rId28" Type="http://schemas.openxmlformats.org/officeDocument/2006/relationships/image" Target="../media/image9.jpeg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31" Type="http://schemas.openxmlformats.org/officeDocument/2006/relationships/image" Target="../media/image13.emf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Relationship Id="rId27" Type="http://schemas.openxmlformats.org/officeDocument/2006/relationships/image" Target="../media/image20.png"/><Relationship Id="rId30" Type="http://schemas.openxmlformats.org/officeDocument/2006/relationships/image" Target="../media/image11.png"/><Relationship Id="rId8" Type="http://schemas.openxmlformats.org/officeDocument/2006/relationships/tags" Target="../tags/tag3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GIF"/><Relationship Id="rId5" Type="http://schemas.openxmlformats.org/officeDocument/2006/relationships/image" Target="../media/image14.pn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13" Type="http://schemas.openxmlformats.org/officeDocument/2006/relationships/image" Target="../media/image28.png"/><Relationship Id="rId3" Type="http://schemas.openxmlformats.org/officeDocument/2006/relationships/tags" Target="../tags/tag55.xml"/><Relationship Id="rId7" Type="http://schemas.openxmlformats.org/officeDocument/2006/relationships/slideLayout" Target="../slideLayouts/slideLayout3.xml"/><Relationship Id="rId12" Type="http://schemas.openxmlformats.org/officeDocument/2006/relationships/image" Target="../media/image27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tags" Target="../tags/tag58.xml"/><Relationship Id="rId11" Type="http://schemas.openxmlformats.org/officeDocument/2006/relationships/image" Target="../media/image26.png"/><Relationship Id="rId5" Type="http://schemas.openxmlformats.org/officeDocument/2006/relationships/tags" Target="../tags/tag57.xml"/><Relationship Id="rId10" Type="http://schemas.openxmlformats.org/officeDocument/2006/relationships/image" Target="../media/image25.jpeg"/><Relationship Id="rId4" Type="http://schemas.openxmlformats.org/officeDocument/2006/relationships/tags" Target="../tags/tag56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3655"/>
    </mc:Choice>
    <mc:Fallback xmlns="">
      <p:transition advTm="13655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2</a:t>
            </a:r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zh-CN" altLang="en-US"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问题来源</a:t>
            </a:r>
          </a:p>
        </p:txBody>
      </p:sp>
      <p:sp>
        <p:nvSpPr>
          <p:cNvPr id="6" name="Rectangle 9"/>
          <p:cNvSpPr/>
          <p:nvPr/>
        </p:nvSpPr>
        <p:spPr>
          <a:xfrm>
            <a:off x="400050" y="3206026"/>
            <a:ext cx="8324850" cy="299755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文本框 24"/>
          <p:cNvSpPr txBox="1"/>
          <p:nvPr/>
        </p:nvSpPr>
        <p:spPr>
          <a:xfrm>
            <a:off x="607949" y="5626708"/>
            <a:ext cx="247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多模态网络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箭头: 燕尾形 7"/>
          <p:cNvSpPr/>
          <p:nvPr>
            <p:custDataLst>
              <p:tags r:id="rId1"/>
            </p:custDataLst>
          </p:nvPr>
        </p:nvSpPr>
        <p:spPr>
          <a:xfrm>
            <a:off x="3117271" y="4118100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箭头: 燕尾形 7"/>
          <p:cNvSpPr/>
          <p:nvPr>
            <p:custDataLst>
              <p:tags r:id="rId2"/>
            </p:custDataLst>
          </p:nvPr>
        </p:nvSpPr>
        <p:spPr>
          <a:xfrm>
            <a:off x="5901030" y="4139586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59"/>
          <p:cNvSpPr txBox="1"/>
          <p:nvPr/>
        </p:nvSpPr>
        <p:spPr>
          <a:xfrm rot="16200000">
            <a:off x="7072747" y="4573077"/>
            <a:ext cx="492443" cy="2475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病理传播通路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难识别</a:t>
            </a:r>
          </a:p>
        </p:txBody>
      </p:sp>
      <p:sp>
        <p:nvSpPr>
          <p:cNvPr id="11" name="矩形 42"/>
          <p:cNvSpPr/>
          <p:nvPr/>
        </p:nvSpPr>
        <p:spPr>
          <a:xfrm>
            <a:off x="304800" y="1147352"/>
            <a:ext cx="8601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数据特点：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多模态网络属于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高维流形空间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不规则图结构数据</a:t>
            </a: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研究现状：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欧几里得代数分析极大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破坏网络拓扑结构信息</a:t>
            </a: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关键挑战：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难以识别多模态网络病理传播通路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38"/>
          <p:cNvSpPr txBox="1"/>
          <p:nvPr/>
        </p:nvSpPr>
        <p:spPr>
          <a:xfrm>
            <a:off x="626185" y="4314375"/>
            <a:ext cx="1120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功能网络</a:t>
            </a:r>
          </a:p>
        </p:txBody>
      </p:sp>
      <p:sp>
        <p:nvSpPr>
          <p:cNvPr id="13" name="文本框 38"/>
          <p:cNvSpPr txBox="1"/>
          <p:nvPr/>
        </p:nvSpPr>
        <p:spPr>
          <a:xfrm>
            <a:off x="1966457" y="4312319"/>
            <a:ext cx="1167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结构网络</a:t>
            </a:r>
          </a:p>
        </p:txBody>
      </p:sp>
      <p:pic>
        <p:nvPicPr>
          <p:cNvPr id="14" name="Picture 6"/>
          <p:cNvPicPr>
            <a:picLocks noChangeAspect="1" noChangeArrowheads="1"/>
          </p:cNvPicPr>
          <p:nvPr/>
        </p:nvPicPr>
        <p:blipFill rotWithShape="1"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/>
          <a:stretch>
            <a:fillRect/>
          </a:stretch>
        </p:blipFill>
        <p:spPr bwMode="auto">
          <a:xfrm>
            <a:off x="502609" y="3280918"/>
            <a:ext cx="1306092" cy="98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917065" y="3246120"/>
            <a:ext cx="1167130" cy="1081405"/>
          </a:xfrm>
          <a:prstGeom prst="rect">
            <a:avLst/>
          </a:prstGeom>
        </p:spPr>
      </p:pic>
      <p:sp>
        <p:nvSpPr>
          <p:cNvPr id="16" name="TextBox 248"/>
          <p:cNvSpPr txBox="1"/>
          <p:nvPr/>
        </p:nvSpPr>
        <p:spPr>
          <a:xfrm>
            <a:off x="3576083" y="5622004"/>
            <a:ext cx="211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网络拓扑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易破坏</a:t>
            </a:r>
            <a:endParaRPr 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3453249" y="3263021"/>
            <a:ext cx="2574957" cy="2253535"/>
            <a:chOff x="3066937" y="2036257"/>
            <a:chExt cx="3892862" cy="3482912"/>
          </a:xfrm>
        </p:grpSpPr>
        <p:grpSp>
          <p:nvGrpSpPr>
            <p:cNvPr id="18" name="Group 16"/>
            <p:cNvGrpSpPr/>
            <p:nvPr/>
          </p:nvGrpSpPr>
          <p:grpSpPr>
            <a:xfrm>
              <a:off x="3066937" y="3742293"/>
              <a:ext cx="3408209" cy="1776876"/>
              <a:chOff x="5239469" y="4374037"/>
              <a:chExt cx="3408209" cy="1776876"/>
            </a:xfrm>
          </p:grpSpPr>
          <p:sp>
            <p:nvSpPr>
              <p:cNvPr id="29" name="平行四边形 198"/>
              <p:cNvSpPr/>
              <p:nvPr/>
            </p:nvSpPr>
            <p:spPr>
              <a:xfrm>
                <a:off x="5279567" y="4404873"/>
                <a:ext cx="3368111" cy="1746040"/>
              </a:xfrm>
              <a:prstGeom prst="parallelogram">
                <a:avLst>
                  <a:gd name="adj" fmla="val 55003"/>
                </a:avLst>
              </a:prstGeom>
              <a:solidFill>
                <a:srgbClr val="4472C4">
                  <a:lumMod val="20000"/>
                  <a:lumOff val="80000"/>
                </a:srgbClr>
              </a:solidFill>
              <a:ln w="25400" cap="flat" cmpd="sng" algn="ctr">
                <a:solidFill>
                  <a:srgbClr val="4472C4">
                    <a:alpha val="98000"/>
                  </a:srgbClr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grpSp>
            <p:nvGrpSpPr>
              <p:cNvPr id="30" name="组合 11"/>
              <p:cNvGrpSpPr/>
              <p:nvPr/>
            </p:nvGrpSpPr>
            <p:grpSpPr>
              <a:xfrm>
                <a:off x="5239469" y="4374037"/>
                <a:ext cx="3368111" cy="1746040"/>
                <a:chOff x="23883559" y="6180727"/>
                <a:chExt cx="12484693" cy="6472109"/>
              </a:xfrm>
            </p:grpSpPr>
            <p:sp>
              <p:nvSpPr>
                <p:cNvPr id="32" name="平行四边形 49"/>
                <p:cNvSpPr/>
                <p:nvPr/>
              </p:nvSpPr>
              <p:spPr>
                <a:xfrm>
                  <a:off x="23883559" y="6180727"/>
                  <a:ext cx="12484693" cy="6472109"/>
                </a:xfrm>
                <a:prstGeom prst="parallelogram">
                  <a:avLst>
                    <a:gd name="adj" fmla="val 55003"/>
                  </a:avLst>
                </a:prstGeom>
                <a:solidFill>
                  <a:srgbClr val="4472C4">
                    <a:lumMod val="20000"/>
                    <a:lumOff val="80000"/>
                  </a:srgbClr>
                </a:solidFill>
                <a:ln w="25400" cap="flat" cmpd="sng" algn="ctr">
                  <a:solidFill>
                    <a:srgbClr val="4472C4">
                      <a:alpha val="98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30391253" y="6697747"/>
                      <a:ext cx="953756" cy="12549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l-GR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0" lang="en-US" altLang="zh-CN" sz="1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文本框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391253" y="6697747"/>
                      <a:ext cx="953756" cy="1254929"/>
                    </a:xfrm>
                    <a:prstGeom prst="rect">
                      <a:avLst/>
                    </a:prstGeom>
                    <a:blipFill rotWithShape="1">
                      <a:blip r:embed="rId24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4" name="直接箭头连接符 438"/>
                <p:cNvCxnSpPr>
                  <a:stCxn id="44" idx="4"/>
                </p:cNvCxnSpPr>
                <p:nvPr>
                  <p:custDataLst>
                    <p:tags r:id="rId14"/>
                  </p:custDataLst>
                </p:nvPr>
              </p:nvCxnSpPr>
              <p:spPr>
                <a:xfrm>
                  <a:off x="27927871" y="7357497"/>
                  <a:ext cx="1285477" cy="1952805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472C4">
                      <a:lumMod val="50000"/>
                    </a:srgbClr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35" name="直接箭头连接符 445"/>
                <p:cNvCxnSpPr/>
                <p:nvPr/>
              </p:nvCxnSpPr>
              <p:spPr>
                <a:xfrm flipH="1" flipV="1">
                  <a:off x="29718394" y="9972240"/>
                  <a:ext cx="1848048" cy="667809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472C4">
                      <a:lumMod val="50000"/>
                    </a:srgbClr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36" name="直接箭头连接符 448"/>
                <p:cNvCxnSpPr/>
                <p:nvPr>
                  <p:custDataLst>
                    <p:tags r:id="rId15"/>
                  </p:custDataLst>
                </p:nvPr>
              </p:nvCxnSpPr>
              <p:spPr>
                <a:xfrm flipH="1">
                  <a:off x="29600086" y="7144197"/>
                  <a:ext cx="1178879" cy="1831580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472C4">
                      <a:lumMod val="50000"/>
                    </a:srgbClr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37" name="直接箭头连接符 485"/>
                <p:cNvCxnSpPr>
                  <a:stCxn id="43" idx="0"/>
                </p:cNvCxnSpPr>
                <p:nvPr/>
              </p:nvCxnSpPr>
              <p:spPr>
                <a:xfrm flipV="1">
                  <a:off x="27833275" y="9931977"/>
                  <a:ext cx="1017124" cy="1021632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472C4">
                      <a:lumMod val="50000"/>
                    </a:srgbClr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p:cxnSp>
              <p:nvCxnSpPr>
                <p:cNvPr id="38" name="直接箭头连接符 486"/>
                <p:cNvCxnSpPr>
                  <a:stCxn id="47" idx="2"/>
                </p:cNvCxnSpPr>
                <p:nvPr>
                  <p:custDataLst>
                    <p:tags r:id="rId16"/>
                  </p:custDataLst>
                </p:nvPr>
              </p:nvCxnSpPr>
              <p:spPr>
                <a:xfrm flipH="1">
                  <a:off x="29772505" y="7958314"/>
                  <a:ext cx="3979802" cy="1351987"/>
                </a:xfrm>
                <a:prstGeom prst="straightConnector1">
                  <a:avLst/>
                </a:prstGeom>
                <a:noFill/>
                <a:ln w="25400" cap="flat" cmpd="sng" algn="ctr">
                  <a:solidFill>
                    <a:srgbClr val="4472C4">
                      <a:lumMod val="50000"/>
                    </a:srgbClr>
                  </a:solidFill>
                  <a:prstDash val="dash"/>
                  <a:miter lim="800000"/>
                  <a:tailEnd type="triangle"/>
                </a:ln>
                <a:effectLst/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文本框 162"/>
                    <p:cNvSpPr txBox="1"/>
                    <p:nvPr/>
                  </p:nvSpPr>
                  <p:spPr>
                    <a:xfrm>
                      <a:off x="32484893" y="7969800"/>
                      <a:ext cx="953756" cy="12549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l-GR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𝟑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文本框 16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484893" y="7969800"/>
                      <a:ext cx="953756" cy="1254929"/>
                    </a:xfrm>
                    <a:prstGeom prst="rect">
                      <a:avLst/>
                    </a:prstGeom>
                    <a:blipFill rotWithShape="1">
                      <a:blip r:embed="rId25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0" name="文本框 164"/>
                    <p:cNvSpPr txBox="1"/>
                    <p:nvPr/>
                  </p:nvSpPr>
                  <p:spPr>
                    <a:xfrm>
                      <a:off x="30010789" y="10691928"/>
                      <a:ext cx="953754" cy="125493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l-GR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𝟒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1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40" name="文本框 164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0010789" y="10691928"/>
                      <a:ext cx="953754" cy="1254930"/>
                    </a:xfrm>
                    <a:prstGeom prst="rect">
                      <a:avLst/>
                    </a:prstGeom>
                    <a:blipFill rotWithShape="1">
                      <a:blip r:embed="rId26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1" name="文本框 167"/>
                    <p:cNvSpPr txBox="1"/>
                    <p:nvPr/>
                  </p:nvSpPr>
                  <p:spPr>
                    <a:xfrm>
                      <a:off x="25455857" y="10780780"/>
                      <a:ext cx="953756" cy="12549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0" lang="el-GR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0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𝐖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</m:t>
                                </m:r>
                              </m:sub>
                            </m:sSub>
                          </m:oMath>
                        </m:oMathPara>
                      </a14:m>
                      <a:endParaRPr kumimoji="0" lang="zh-CN" alt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41" name="文本框 16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5455857" y="10780780"/>
                      <a:ext cx="953756" cy="1254929"/>
                    </a:xfrm>
                    <a:prstGeom prst="rect">
                      <a:avLst/>
                    </a:prstGeom>
                    <a:blipFill rotWithShape="1">
                      <a:blip r:embed="rId27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2" name="文本框 171"/>
                    <p:cNvSpPr txBox="1"/>
                    <p:nvPr/>
                  </p:nvSpPr>
                  <p:spPr>
                    <a:xfrm>
                      <a:off x="26973685" y="8664370"/>
                      <a:ext cx="998122" cy="125492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zh-CN" sz="16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𝐖</m:t>
                            </m:r>
                          </m:oMath>
                        </m:oMathPara>
                      </a14:m>
                      <a:endParaRPr kumimoji="0" lang="zh-CN" altLang="en-US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</a:endParaRPr>
                    </a:p>
                  </p:txBody>
                </p:sp>
              </mc:Choice>
              <mc:Fallback xmlns="">
                <p:sp>
                  <p:nvSpPr>
                    <p:cNvPr id="42" name="文本框 17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973685" y="8664370"/>
                      <a:ext cx="998122" cy="1254929"/>
                    </a:xfrm>
                    <a:prstGeom prst="rect">
                      <a:avLst/>
                    </a:prstGeom>
                    <a:blipFill rotWithShape="1">
                      <a:blip r:embed="rId28"/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3" name="等腰三角形 202"/>
                <p:cNvSpPr/>
                <p:nvPr/>
              </p:nvSpPr>
              <p:spPr>
                <a:xfrm>
                  <a:off x="27341317" y="10953609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ED7D31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ln w="254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4" name="等腰三角形 203"/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27388952" y="6882253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ED7D31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ln w="254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等腰三角形 205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0586975" y="6538112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 flip="none" rotWithShape="1"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ED7D31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  <a:tileRect/>
                </a:gradFill>
                <a:ln w="254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6" name="等腰三角形 206"/>
                <p:cNvSpPr/>
                <p:nvPr/>
              </p:nvSpPr>
              <p:spPr>
                <a:xfrm>
                  <a:off x="31399098" y="10611259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ED7D31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ln w="254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7" name="等腰三角形 218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33752307" y="7483070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ED7D31">
                        <a:lumMod val="100000"/>
                      </a:srgbClr>
                    </a:gs>
                  </a:gsLst>
                  <a:path path="circle">
                    <a:fillToRect l="50000" t="-80000" r="50000" b="180000"/>
                  </a:path>
                </a:gradFill>
                <a:ln w="25400" cap="flat" cmpd="sng" algn="ctr">
                  <a:solidFill>
                    <a:srgbClr val="ED7D31">
                      <a:lumMod val="75000"/>
                    </a:srgbClr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等腰三角形 219"/>
                <p:cNvSpPr/>
                <p:nvPr/>
              </p:nvSpPr>
              <p:spPr>
                <a:xfrm>
                  <a:off x="29084227" y="9327093"/>
                  <a:ext cx="538918" cy="475244"/>
                </a:xfrm>
                <a:prstGeom prst="triangle">
                  <a:avLst>
                    <a:gd name="adj" fmla="val 91286"/>
                  </a:avLst>
                </a:prstGeom>
                <a:gradFill>
                  <a:gsLst>
                    <a:gs pos="0">
                      <a:srgbClr val="ED7D31">
                        <a:lumMod val="0"/>
                        <a:lumOff val="100000"/>
                      </a:srgbClr>
                    </a:gs>
                    <a:gs pos="35000">
                      <a:srgbClr val="ED7D31">
                        <a:lumMod val="0"/>
                        <a:lumOff val="100000"/>
                      </a:srgbClr>
                    </a:gs>
                    <a:gs pos="100000">
                      <a:srgbClr val="FF0000"/>
                    </a:gs>
                  </a:gsLst>
                  <a:path path="circle">
                    <a:fillToRect l="50000" t="-80000" r="50000" b="180000"/>
                  </a:path>
                </a:gradFill>
                <a:ln w="25400" cap="flat" cmpd="sng" algn="ctr">
                  <a:solidFill>
                    <a:srgbClr val="FF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等线" panose="02010600030101010101" pitchFamily="2" charset="-122"/>
                    <a:cs typeface="+mn-cs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文本框 149"/>
                  <p:cNvSpPr txBox="1"/>
                  <p:nvPr/>
                </p:nvSpPr>
                <p:spPr>
                  <a:xfrm>
                    <a:off x="5892131" y="4638909"/>
                    <a:ext cx="257304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l-GR" altLang="zh-CN" sz="16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kumimoji="0" lang="en-US" altLang="zh-CN" sz="1600" b="1" i="0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</a:endParaRPr>
                  </a:p>
                </p:txBody>
              </p:sp>
            </mc:Choice>
            <mc:Fallback xmlns="">
              <p:sp>
                <p:nvSpPr>
                  <p:cNvPr id="31" name="文本框 1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92131" y="4638909"/>
                    <a:ext cx="257304" cy="338554"/>
                  </a:xfrm>
                  <a:prstGeom prst="rect">
                    <a:avLst/>
                  </a:prstGeom>
                  <a:blipFill rotWithShape="1">
                    <a:blip r:embed="rId29"/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19" name="图形 98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3827836" y="2497693"/>
              <a:ext cx="832103" cy="832104"/>
            </a:xfrm>
            <a:prstGeom prst="rect">
              <a:avLst/>
            </a:prstGeom>
          </p:spPr>
        </p:pic>
        <p:pic>
          <p:nvPicPr>
            <p:cNvPr id="20" name="图形 466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5647304" y="2496352"/>
              <a:ext cx="832104" cy="832104"/>
            </a:xfrm>
            <a:prstGeom prst="rect">
              <a:avLst/>
            </a:prstGeom>
          </p:spPr>
        </p:pic>
        <p:cxnSp>
          <p:nvCxnSpPr>
            <p:cNvPr id="21" name="Straight Connector 138"/>
            <p:cNvCxnSpPr>
              <a:stCxn id="44" idx="0"/>
              <a:endCxn id="19" idx="2"/>
            </p:cNvCxnSpPr>
            <p:nvPr>
              <p:custDataLst>
                <p:tags r:id="rId6"/>
              </p:custDataLst>
            </p:nvPr>
          </p:nvCxnSpPr>
          <p:spPr>
            <a:xfrm flipV="1">
              <a:off x="4145339" y="3329797"/>
              <a:ext cx="98549" cy="601753"/>
            </a:xfrm>
            <a:prstGeom prst="line">
              <a:avLst/>
            </a:prstGeom>
            <a:ln w="952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142"/>
            <p:cNvCxnSpPr>
              <a:stCxn id="45" idx="0"/>
            </p:cNvCxnSpPr>
            <p:nvPr>
              <p:custDataLst>
                <p:tags r:id="rId7"/>
              </p:custDataLst>
            </p:nvPr>
          </p:nvCxnSpPr>
          <p:spPr>
            <a:xfrm flipV="1">
              <a:off x="5008100" y="3320104"/>
              <a:ext cx="656614" cy="518604"/>
            </a:xfrm>
            <a:prstGeom prst="line">
              <a:avLst/>
            </a:prstGeom>
            <a:ln w="952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138"/>
            <p:cNvCxnSpPr>
              <a:stCxn id="44" idx="1"/>
            </p:cNvCxnSpPr>
            <p:nvPr>
              <p:custDataLst>
                <p:tags r:id="rId8"/>
              </p:custDataLst>
            </p:nvPr>
          </p:nvCxnSpPr>
          <p:spPr>
            <a:xfrm flipH="1" flipV="1">
              <a:off x="3839166" y="3320106"/>
              <a:ext cx="239813" cy="675549"/>
            </a:xfrm>
            <a:prstGeom prst="line">
              <a:avLst/>
            </a:prstGeom>
            <a:ln w="952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138"/>
            <p:cNvCxnSpPr>
              <a:stCxn id="44" idx="5"/>
            </p:cNvCxnSpPr>
            <p:nvPr>
              <p:custDataLst>
                <p:tags r:id="rId9"/>
              </p:custDataLst>
            </p:nvPr>
          </p:nvCxnSpPr>
          <p:spPr>
            <a:xfrm flipV="1">
              <a:off x="4151673" y="3320105"/>
              <a:ext cx="489381" cy="675551"/>
            </a:xfrm>
            <a:prstGeom prst="line">
              <a:avLst/>
            </a:prstGeom>
            <a:ln w="9525">
              <a:solidFill>
                <a:schemeClr val="accent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142"/>
            <p:cNvCxnSpPr>
              <a:stCxn id="45" idx="5"/>
              <a:endCxn id="20" idx="2"/>
            </p:cNvCxnSpPr>
            <p:nvPr>
              <p:custDataLst>
                <p:tags r:id="rId10"/>
              </p:custDataLst>
            </p:nvPr>
          </p:nvCxnSpPr>
          <p:spPr>
            <a:xfrm flipV="1">
              <a:off x="5014434" y="3328456"/>
              <a:ext cx="1048922" cy="574358"/>
            </a:xfrm>
            <a:prstGeom prst="line">
              <a:avLst/>
            </a:prstGeom>
            <a:ln w="952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142"/>
            <p:cNvCxnSpPr>
              <a:stCxn id="45" idx="4"/>
            </p:cNvCxnSpPr>
            <p:nvPr>
              <p:custDataLst>
                <p:tags r:id="rId11"/>
              </p:custDataLst>
            </p:nvPr>
          </p:nvCxnSpPr>
          <p:spPr>
            <a:xfrm flipV="1">
              <a:off x="5020769" y="3326199"/>
              <a:ext cx="1441350" cy="640720"/>
            </a:xfrm>
            <a:prstGeom prst="line">
              <a:avLst/>
            </a:prstGeom>
            <a:ln w="9525">
              <a:solidFill>
                <a:schemeClr val="accent2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97"/>
                <p:cNvSpPr txBox="1"/>
                <p:nvPr>
                  <p:custDataLst>
                    <p:tags r:id="rId12"/>
                  </p:custDataLst>
                </p:nvPr>
              </p:nvSpPr>
              <p:spPr>
                <a:xfrm>
                  <a:off x="3410030" y="2036257"/>
                  <a:ext cx="1766334" cy="47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邻接矩阵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7" name="TextBox 297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4"/>
                  </p:custDataLst>
                </p:nvPr>
              </p:nvSpPr>
              <p:spPr>
                <a:xfrm>
                  <a:off x="3410030" y="2036257"/>
                  <a:ext cx="1766334" cy="475679"/>
                </a:xfrm>
                <a:prstGeom prst="rect">
                  <a:avLst/>
                </a:prstGeom>
                <a:blipFill rotWithShape="1">
                  <a:blip r:embed="rId3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98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5193464" y="2043521"/>
                  <a:ext cx="1766335" cy="47567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1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邻接矩阵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</m:sSub>
                    </m:oMath>
                  </a14:m>
                  <a:endParaRPr 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TextBox 298"/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36"/>
                  </p:custDataLst>
                </p:nvPr>
              </p:nvSpPr>
              <p:spPr>
                <a:xfrm>
                  <a:off x="5193464" y="2043521"/>
                  <a:ext cx="1766335" cy="475679"/>
                </a:xfrm>
                <a:prstGeom prst="rect">
                  <a:avLst/>
                </a:prstGeom>
                <a:blipFill rotWithShape="1">
                  <a:blip r:embed="rId3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6679565" y="3809365"/>
            <a:ext cx="1697990" cy="1495425"/>
            <a:chOff x="10519" y="5999"/>
            <a:chExt cx="2674" cy="2355"/>
          </a:xfrm>
        </p:grpSpPr>
        <p:pic>
          <p:nvPicPr>
            <p:cNvPr id="49" name="Picture 48"/>
            <p:cNvPicPr>
              <a:picLocks noChangeAspect="1" noChangeArrowheads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766" t="66966" r="2307" b="8891"/>
            <a:stretch>
              <a:fillRect/>
            </a:stretch>
          </p:blipFill>
          <p:spPr bwMode="auto">
            <a:xfrm>
              <a:off x="10519" y="5999"/>
              <a:ext cx="2674" cy="20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Oval 22"/>
            <p:cNvSpPr>
              <a:spLocks noChangeAspect="1"/>
            </p:cNvSpPr>
            <p:nvPr/>
          </p:nvSpPr>
          <p:spPr>
            <a:xfrm>
              <a:off x="12061" y="6689"/>
              <a:ext cx="163" cy="164"/>
            </a:xfrm>
            <a:prstGeom prst="ellipse">
              <a:avLst/>
            </a:prstGeom>
            <a:gradFill flip="none" rotWithShape="1">
              <a:gsLst>
                <a:gs pos="0">
                  <a:srgbClr val="A3BDDD"/>
                </a:gs>
                <a:gs pos="52000">
                  <a:srgbClr val="3786CD"/>
                </a:gs>
                <a:gs pos="100000">
                  <a:srgbClr val="2661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1" name="Arrow: Right 5"/>
            <p:cNvSpPr/>
            <p:nvPr/>
          </p:nvSpPr>
          <p:spPr>
            <a:xfrm rot="1184825">
              <a:off x="11785" y="7614"/>
              <a:ext cx="497" cy="173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2" name="Arrow: Right 5"/>
            <p:cNvSpPr/>
            <p:nvPr/>
          </p:nvSpPr>
          <p:spPr>
            <a:xfrm rot="20860412">
              <a:off x="12157" y="6490"/>
              <a:ext cx="271" cy="164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3" name="Arrow: Right 5"/>
            <p:cNvSpPr/>
            <p:nvPr/>
          </p:nvSpPr>
          <p:spPr>
            <a:xfrm rot="1824024">
              <a:off x="12239" y="6744"/>
              <a:ext cx="280" cy="132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4" name="Arrow: Right 5"/>
            <p:cNvSpPr/>
            <p:nvPr/>
          </p:nvSpPr>
          <p:spPr>
            <a:xfrm rot="3951257">
              <a:off x="12548" y="6663"/>
              <a:ext cx="490" cy="180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5" name="Arrow: Right 5"/>
            <p:cNvSpPr/>
            <p:nvPr/>
          </p:nvSpPr>
          <p:spPr>
            <a:xfrm rot="5640318">
              <a:off x="11333" y="7329"/>
              <a:ext cx="388" cy="161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  <a:gd name="connsiteX0-33" fmla="*/ 969 w 247650"/>
                <a:gd name="connsiteY0-34" fmla="*/ 48390 h 110132"/>
                <a:gd name="connsiteX1-35" fmla="*/ 196454 w 247650"/>
                <a:gd name="connsiteY1-36" fmla="*/ 25598 h 110132"/>
                <a:gd name="connsiteX2-37" fmla="*/ 196454 w 247650"/>
                <a:gd name="connsiteY2-38" fmla="*/ 0 h 110132"/>
                <a:gd name="connsiteX3-39" fmla="*/ 247650 w 247650"/>
                <a:gd name="connsiteY3-40" fmla="*/ 51197 h 110132"/>
                <a:gd name="connsiteX4-41" fmla="*/ 196454 w 247650"/>
                <a:gd name="connsiteY4-42" fmla="*/ 102393 h 110132"/>
                <a:gd name="connsiteX5-43" fmla="*/ 196454 w 247650"/>
                <a:gd name="connsiteY5-44" fmla="*/ 76795 h 110132"/>
                <a:gd name="connsiteX6-45" fmla="*/ 0 w 247650"/>
                <a:gd name="connsiteY6-46" fmla="*/ 110132 h 110132"/>
                <a:gd name="connsiteX7-47" fmla="*/ 969 w 247650"/>
                <a:gd name="connsiteY7-48" fmla="*/ 48390 h 110132"/>
                <a:gd name="connsiteX0-49" fmla="*/ 0 w 246681"/>
                <a:gd name="connsiteY0-50" fmla="*/ 48390 h 102393"/>
                <a:gd name="connsiteX1-51" fmla="*/ 195485 w 246681"/>
                <a:gd name="connsiteY1-52" fmla="*/ 25598 h 102393"/>
                <a:gd name="connsiteX2-53" fmla="*/ 195485 w 246681"/>
                <a:gd name="connsiteY2-54" fmla="*/ 0 h 102393"/>
                <a:gd name="connsiteX3-55" fmla="*/ 246681 w 246681"/>
                <a:gd name="connsiteY3-56" fmla="*/ 51197 h 102393"/>
                <a:gd name="connsiteX4-57" fmla="*/ 195485 w 246681"/>
                <a:gd name="connsiteY4-58" fmla="*/ 102393 h 102393"/>
                <a:gd name="connsiteX5-59" fmla="*/ 195485 w 246681"/>
                <a:gd name="connsiteY5-60" fmla="*/ 76795 h 102393"/>
                <a:gd name="connsiteX6-61" fmla="*/ 79892 w 246681"/>
                <a:gd name="connsiteY6-62" fmla="*/ 68553 h 102393"/>
                <a:gd name="connsiteX7-63" fmla="*/ 0 w 246681"/>
                <a:gd name="connsiteY7-64" fmla="*/ 48390 h 1023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6681" h="102393">
                  <a:moveTo>
                    <a:pt x="0" y="48390"/>
                  </a:moveTo>
                  <a:lnTo>
                    <a:pt x="195485" y="25598"/>
                  </a:lnTo>
                  <a:lnTo>
                    <a:pt x="195485" y="0"/>
                  </a:lnTo>
                  <a:lnTo>
                    <a:pt x="246681" y="51197"/>
                  </a:lnTo>
                  <a:lnTo>
                    <a:pt x="195485" y="102393"/>
                  </a:lnTo>
                  <a:lnTo>
                    <a:pt x="195485" y="76795"/>
                  </a:lnTo>
                  <a:lnTo>
                    <a:pt x="79892" y="68553"/>
                  </a:lnTo>
                  <a:lnTo>
                    <a:pt x="0" y="4839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6" name="Arrow: Right 5"/>
            <p:cNvSpPr/>
            <p:nvPr/>
          </p:nvSpPr>
          <p:spPr>
            <a:xfrm rot="3492482">
              <a:off x="11584" y="7209"/>
              <a:ext cx="183" cy="127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  <a:gd name="connsiteX0-33" fmla="*/ 969 w 247650"/>
                <a:gd name="connsiteY0-34" fmla="*/ 48390 h 110132"/>
                <a:gd name="connsiteX1-35" fmla="*/ 196454 w 247650"/>
                <a:gd name="connsiteY1-36" fmla="*/ 25598 h 110132"/>
                <a:gd name="connsiteX2-37" fmla="*/ 196454 w 247650"/>
                <a:gd name="connsiteY2-38" fmla="*/ 0 h 110132"/>
                <a:gd name="connsiteX3-39" fmla="*/ 247650 w 247650"/>
                <a:gd name="connsiteY3-40" fmla="*/ 51197 h 110132"/>
                <a:gd name="connsiteX4-41" fmla="*/ 196454 w 247650"/>
                <a:gd name="connsiteY4-42" fmla="*/ 102393 h 110132"/>
                <a:gd name="connsiteX5-43" fmla="*/ 196454 w 247650"/>
                <a:gd name="connsiteY5-44" fmla="*/ 76795 h 110132"/>
                <a:gd name="connsiteX6-45" fmla="*/ 0 w 247650"/>
                <a:gd name="connsiteY6-46" fmla="*/ 110132 h 110132"/>
                <a:gd name="connsiteX7-47" fmla="*/ 969 w 247650"/>
                <a:gd name="connsiteY7-48" fmla="*/ 48390 h 110132"/>
                <a:gd name="connsiteX0-49" fmla="*/ 0 w 246681"/>
                <a:gd name="connsiteY0-50" fmla="*/ 48390 h 102393"/>
                <a:gd name="connsiteX1-51" fmla="*/ 195485 w 246681"/>
                <a:gd name="connsiteY1-52" fmla="*/ 25598 h 102393"/>
                <a:gd name="connsiteX2-53" fmla="*/ 195485 w 246681"/>
                <a:gd name="connsiteY2-54" fmla="*/ 0 h 102393"/>
                <a:gd name="connsiteX3-55" fmla="*/ 246681 w 246681"/>
                <a:gd name="connsiteY3-56" fmla="*/ 51197 h 102393"/>
                <a:gd name="connsiteX4-57" fmla="*/ 195485 w 246681"/>
                <a:gd name="connsiteY4-58" fmla="*/ 102393 h 102393"/>
                <a:gd name="connsiteX5-59" fmla="*/ 195485 w 246681"/>
                <a:gd name="connsiteY5-60" fmla="*/ 76795 h 102393"/>
                <a:gd name="connsiteX6-61" fmla="*/ 79892 w 246681"/>
                <a:gd name="connsiteY6-62" fmla="*/ 68553 h 102393"/>
                <a:gd name="connsiteX7-63" fmla="*/ 0 w 246681"/>
                <a:gd name="connsiteY7-64" fmla="*/ 48390 h 1023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6681" h="102393">
                  <a:moveTo>
                    <a:pt x="0" y="48390"/>
                  </a:moveTo>
                  <a:lnTo>
                    <a:pt x="195485" y="25598"/>
                  </a:lnTo>
                  <a:lnTo>
                    <a:pt x="195485" y="0"/>
                  </a:lnTo>
                  <a:lnTo>
                    <a:pt x="246681" y="51197"/>
                  </a:lnTo>
                  <a:lnTo>
                    <a:pt x="195485" y="102393"/>
                  </a:lnTo>
                  <a:lnTo>
                    <a:pt x="195485" y="76795"/>
                  </a:lnTo>
                  <a:lnTo>
                    <a:pt x="79892" y="68553"/>
                  </a:lnTo>
                  <a:lnTo>
                    <a:pt x="0" y="4839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7" name="Arrow: Right 5"/>
            <p:cNvSpPr/>
            <p:nvPr/>
          </p:nvSpPr>
          <p:spPr>
            <a:xfrm rot="4383118">
              <a:off x="12630" y="7034"/>
              <a:ext cx="280" cy="132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Arrow: Right 5"/>
            <p:cNvSpPr/>
            <p:nvPr/>
          </p:nvSpPr>
          <p:spPr>
            <a:xfrm rot="2566864">
              <a:off x="11878" y="7469"/>
              <a:ext cx="492" cy="180"/>
            </a:xfrm>
            <a:custGeom>
              <a:avLst/>
              <a:gdLst>
                <a:gd name="connsiteX0" fmla="*/ 0 w 261938"/>
                <a:gd name="connsiteY0" fmla="*/ 25598 h 102393"/>
                <a:gd name="connsiteX1" fmla="*/ 210742 w 261938"/>
                <a:gd name="connsiteY1" fmla="*/ 25598 h 102393"/>
                <a:gd name="connsiteX2" fmla="*/ 210742 w 261938"/>
                <a:gd name="connsiteY2" fmla="*/ 0 h 102393"/>
                <a:gd name="connsiteX3" fmla="*/ 261938 w 261938"/>
                <a:gd name="connsiteY3" fmla="*/ 51197 h 102393"/>
                <a:gd name="connsiteX4" fmla="*/ 210742 w 261938"/>
                <a:gd name="connsiteY4" fmla="*/ 102393 h 102393"/>
                <a:gd name="connsiteX5" fmla="*/ 210742 w 261938"/>
                <a:gd name="connsiteY5" fmla="*/ 76795 h 102393"/>
                <a:gd name="connsiteX6" fmla="*/ 0 w 261938"/>
                <a:gd name="connsiteY6" fmla="*/ 76795 h 102393"/>
                <a:gd name="connsiteX7" fmla="*/ 0 w 261938"/>
                <a:gd name="connsiteY7" fmla="*/ 25598 h 102393"/>
                <a:gd name="connsiteX0-1" fmla="*/ 135732 w 261938"/>
                <a:gd name="connsiteY0-2" fmla="*/ 47030 h 102393"/>
                <a:gd name="connsiteX1-3" fmla="*/ 210742 w 261938"/>
                <a:gd name="connsiteY1-4" fmla="*/ 25598 h 102393"/>
                <a:gd name="connsiteX2-5" fmla="*/ 210742 w 261938"/>
                <a:gd name="connsiteY2-6" fmla="*/ 0 h 102393"/>
                <a:gd name="connsiteX3-7" fmla="*/ 261938 w 261938"/>
                <a:gd name="connsiteY3-8" fmla="*/ 51197 h 102393"/>
                <a:gd name="connsiteX4-9" fmla="*/ 210742 w 261938"/>
                <a:gd name="connsiteY4-10" fmla="*/ 102393 h 102393"/>
                <a:gd name="connsiteX5-11" fmla="*/ 210742 w 261938"/>
                <a:gd name="connsiteY5-12" fmla="*/ 76795 h 102393"/>
                <a:gd name="connsiteX6-13" fmla="*/ 0 w 261938"/>
                <a:gd name="connsiteY6-14" fmla="*/ 76795 h 102393"/>
                <a:gd name="connsiteX7-15" fmla="*/ 135732 w 261938"/>
                <a:gd name="connsiteY7-16" fmla="*/ 47030 h 102393"/>
                <a:gd name="connsiteX0-17" fmla="*/ 121444 w 247650"/>
                <a:gd name="connsiteY0-18" fmla="*/ 47030 h 110132"/>
                <a:gd name="connsiteX1-19" fmla="*/ 196454 w 247650"/>
                <a:gd name="connsiteY1-20" fmla="*/ 25598 h 110132"/>
                <a:gd name="connsiteX2-21" fmla="*/ 196454 w 247650"/>
                <a:gd name="connsiteY2-22" fmla="*/ 0 h 110132"/>
                <a:gd name="connsiteX3-23" fmla="*/ 247650 w 247650"/>
                <a:gd name="connsiteY3-24" fmla="*/ 51197 h 110132"/>
                <a:gd name="connsiteX4-25" fmla="*/ 196454 w 247650"/>
                <a:gd name="connsiteY4-26" fmla="*/ 102393 h 110132"/>
                <a:gd name="connsiteX5-27" fmla="*/ 196454 w 247650"/>
                <a:gd name="connsiteY5-28" fmla="*/ 76795 h 110132"/>
                <a:gd name="connsiteX6-29" fmla="*/ 0 w 247650"/>
                <a:gd name="connsiteY6-30" fmla="*/ 110132 h 110132"/>
                <a:gd name="connsiteX7-31" fmla="*/ 121444 w 247650"/>
                <a:gd name="connsiteY7-32" fmla="*/ 47030 h 110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247650" h="110132">
                  <a:moveTo>
                    <a:pt x="121444" y="47030"/>
                  </a:moveTo>
                  <a:lnTo>
                    <a:pt x="196454" y="25598"/>
                  </a:lnTo>
                  <a:lnTo>
                    <a:pt x="196454" y="0"/>
                  </a:lnTo>
                  <a:lnTo>
                    <a:pt x="247650" y="51197"/>
                  </a:lnTo>
                  <a:lnTo>
                    <a:pt x="196454" y="102393"/>
                  </a:lnTo>
                  <a:lnTo>
                    <a:pt x="196454" y="76795"/>
                  </a:lnTo>
                  <a:lnTo>
                    <a:pt x="0" y="110132"/>
                  </a:lnTo>
                  <a:lnTo>
                    <a:pt x="121444" y="47030"/>
                  </a:lnTo>
                  <a:close/>
                </a:path>
              </a:pathLst>
            </a:custGeom>
            <a:solidFill>
              <a:srgbClr val="4F81BD"/>
            </a:solidFill>
            <a:ln w="6350">
              <a:solidFill>
                <a:srgbClr val="2661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59" name="Oval 22"/>
            <p:cNvSpPr>
              <a:spLocks noChangeAspect="1"/>
            </p:cNvSpPr>
            <p:nvPr/>
          </p:nvSpPr>
          <p:spPr>
            <a:xfrm>
              <a:off x="11492" y="7046"/>
              <a:ext cx="163" cy="164"/>
            </a:xfrm>
            <a:prstGeom prst="ellipse">
              <a:avLst/>
            </a:prstGeom>
            <a:gradFill flip="none" rotWithShape="1">
              <a:gsLst>
                <a:gs pos="0">
                  <a:srgbClr val="A3BDDD"/>
                </a:gs>
                <a:gs pos="52000">
                  <a:srgbClr val="3786CD"/>
                </a:gs>
                <a:gs pos="100000">
                  <a:srgbClr val="266196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pic>
          <p:nvPicPr>
            <p:cNvPr id="60" name="Picture 99"/>
            <p:cNvPicPr>
              <a:picLocks noChangeAspect="1"/>
            </p:cNvPicPr>
            <p:nvPr/>
          </p:nvPicPr>
          <p:blipFill>
            <a:blip r:embed="rId3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1354">
              <a:off x="11494" y="7764"/>
              <a:ext cx="416" cy="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Picture 100"/>
            <p:cNvPicPr>
              <a:picLocks noChangeAspect="1"/>
            </p:cNvPicPr>
            <p:nvPr/>
          </p:nvPicPr>
          <p:blipFill>
            <a:blip r:embed="rId3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60377">
              <a:off x="12757" y="6171"/>
              <a:ext cx="416" cy="59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2" name="图片 71" descr="图片3"/>
          <p:cNvPicPr>
            <a:picLocks noChangeAspect="1"/>
          </p:cNvPicPr>
          <p:nvPr/>
        </p:nvPicPr>
        <p:blipFill>
          <a:blip r:embed="rId40"/>
          <a:srcRect b="6708"/>
          <a:stretch>
            <a:fillRect/>
          </a:stretch>
        </p:blipFill>
        <p:spPr>
          <a:xfrm>
            <a:off x="694690" y="4690110"/>
            <a:ext cx="857250" cy="975995"/>
          </a:xfrm>
          <a:prstGeom prst="rect">
            <a:avLst/>
          </a:prstGeom>
        </p:spPr>
      </p:pic>
      <p:sp>
        <p:nvSpPr>
          <p:cNvPr id="76" name="文本框 38"/>
          <p:cNvSpPr txBox="1"/>
          <p:nvPr/>
        </p:nvSpPr>
        <p:spPr>
          <a:xfrm>
            <a:off x="1577975" y="5028565"/>
            <a:ext cx="1190625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病理网络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2</a:t>
            </a:r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：应用成果</a:t>
            </a:r>
            <a:endParaRPr lang="zh-CN" altLang="en-US" dirty="0">
              <a:solidFill>
                <a:srgbClr val="2E75B6"/>
              </a:solidFill>
              <a:latin typeface="Times New Roman" panose="02020603050405020304" pitchFamily="18" charset="0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374357" y="1525390"/>
            <a:ext cx="8392039" cy="13468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defTabSz="914400">
              <a:lnSpc>
                <a:spcPct val="120000"/>
              </a:lnSpc>
              <a:buSzPct val="90000"/>
              <a:defRPr/>
            </a:pP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在阿尔茨海默症</a:t>
            </a:r>
            <a:r>
              <a:rPr lang="en-US" altLang="zh-CN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Tau</a:t>
            </a: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蛋白数据上</a:t>
            </a:r>
            <a:r>
              <a:rPr lang="zh-CN" altLang="en-US" sz="2000" b="1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提出的图谐波流形学习能识别阿尔茨海默症病理传播通路，与临床早筛指标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高度相关</a:t>
            </a:r>
            <a:r>
              <a:rPr lang="zh-CN" altLang="en-US" sz="2000" b="1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，</a:t>
            </a: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较早筛基准方法平均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提高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25.2%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准确率</a:t>
            </a: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42.1%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灵敏度</a:t>
            </a: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29.5%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特异性</a:t>
            </a:r>
            <a:r>
              <a:rPr lang="zh-CN" altLang="en-US" sz="2000" b="1" dirty="0">
                <a:solidFill>
                  <a:prstClr val="black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aphicFrame>
        <p:nvGraphicFramePr>
          <p:cNvPr id="59" name="Table 3"/>
          <p:cNvGraphicFramePr>
            <a:graphicFrameLocks noGrp="1"/>
          </p:cNvGraphicFramePr>
          <p:nvPr/>
        </p:nvGraphicFramePr>
        <p:xfrm>
          <a:off x="374355" y="4866315"/>
          <a:ext cx="841913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90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1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0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190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评价指标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早筛基准方法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图谐波流形学习方法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提升幅度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1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准确率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0.526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0.778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25.2%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190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灵敏度</a:t>
                      </a:r>
                      <a:endParaRPr lang="en-US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0.529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0.950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42.1%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特异性</a:t>
                      </a:r>
                      <a:endParaRPr lang="en-US" sz="1800" b="0" kern="120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0.564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0.859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kern="120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29.5%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206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0" name="矩形 1"/>
          <p:cNvSpPr>
            <a:spLocks noChangeArrowheads="1"/>
          </p:cNvSpPr>
          <p:nvPr/>
        </p:nvSpPr>
        <p:spPr bwMode="auto">
          <a:xfrm>
            <a:off x="1742336" y="6328664"/>
            <a:ext cx="5659329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zh-CN" altLang="en-US" sz="1400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TPAMI</a:t>
            </a:r>
            <a:r>
              <a:rPr lang="en-US" altLang="en-US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、TMI、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JBHI</a:t>
            </a:r>
            <a:r>
              <a:rPr lang="zh-CN" altLang="en-US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IPMI</a:t>
            </a:r>
            <a:r>
              <a:rPr lang="zh-CN" altLang="en-US" sz="1400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等发表论文</a:t>
            </a:r>
          </a:p>
        </p:txBody>
      </p:sp>
      <p:sp>
        <p:nvSpPr>
          <p:cNvPr id="97" name="TextBox 57"/>
          <p:cNvSpPr txBox="1"/>
          <p:nvPr/>
        </p:nvSpPr>
        <p:spPr>
          <a:xfrm>
            <a:off x="5916930" y="2894965"/>
            <a:ext cx="287655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 lvl="0" indent="0" algn="ctr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b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与临床指标高度相关</a:t>
            </a:r>
          </a:p>
        </p:txBody>
      </p:sp>
      <p:sp>
        <p:nvSpPr>
          <p:cNvPr id="3" name="Rectangle 2"/>
          <p:cNvSpPr/>
          <p:nvPr/>
        </p:nvSpPr>
        <p:spPr>
          <a:xfrm>
            <a:off x="5676900" y="2892425"/>
            <a:ext cx="3116580" cy="186499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TextBox 48"/>
          <p:cNvSpPr txBox="1"/>
          <p:nvPr/>
        </p:nvSpPr>
        <p:spPr>
          <a:xfrm>
            <a:off x="527050" y="2896235"/>
            <a:ext cx="4164330" cy="36830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algn="ctr" defTabSz="914400" rtl="0" eaLnBrk="1" fontAlgn="b" latinLnBrk="0" hangingPunct="1"/>
            <a:r>
              <a:rPr lang="zh-CN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阿尔茨海默症病理传播通路</a:t>
            </a:r>
          </a:p>
        </p:txBody>
      </p:sp>
      <p:sp>
        <p:nvSpPr>
          <p:cNvPr id="295" name="文本框 68"/>
          <p:cNvSpPr txBox="1"/>
          <p:nvPr/>
        </p:nvSpPr>
        <p:spPr>
          <a:xfrm>
            <a:off x="374356" y="968052"/>
            <a:ext cx="83920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2800" b="1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图谐波流形学习识别病理传播通路，提高早筛精度</a:t>
            </a:r>
          </a:p>
        </p:txBody>
      </p:sp>
      <p:sp>
        <p:nvSpPr>
          <p:cNvPr id="4" name="Rectangle 2"/>
          <p:cNvSpPr/>
          <p:nvPr/>
        </p:nvSpPr>
        <p:spPr>
          <a:xfrm>
            <a:off x="408305" y="2908935"/>
            <a:ext cx="4886325" cy="181483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463" y="3355045"/>
            <a:ext cx="2903672" cy="1351912"/>
          </a:xfrm>
          <a:prstGeom prst="rect">
            <a:avLst/>
          </a:prstGeom>
        </p:spPr>
      </p:pic>
      <p:sp>
        <p:nvSpPr>
          <p:cNvPr id="24" name="TextBox 22"/>
          <p:cNvSpPr txBox="1"/>
          <p:nvPr/>
        </p:nvSpPr>
        <p:spPr>
          <a:xfrm>
            <a:off x="1738630" y="3278505"/>
            <a:ext cx="6445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" panose="02020603050405020304" pitchFamily="18" charset="0"/>
              </a:rPr>
              <a:t>颞叶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492820" y="3577555"/>
            <a:ext cx="1731011" cy="1009265"/>
            <a:chOff x="633" y="7946"/>
            <a:chExt cx="3212" cy="1980"/>
          </a:xfrm>
        </p:grpSpPr>
        <p:grpSp>
          <p:nvGrpSpPr>
            <p:cNvPr id="178" name="Group 177"/>
            <p:cNvGrpSpPr/>
            <p:nvPr/>
          </p:nvGrpSpPr>
          <p:grpSpPr>
            <a:xfrm>
              <a:off x="633" y="7946"/>
              <a:ext cx="3212" cy="1980"/>
              <a:chOff x="5082442" y="4527459"/>
              <a:chExt cx="2039588" cy="1257612"/>
            </a:xfrm>
          </p:grpSpPr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442" y="4527459"/>
                <a:ext cx="1673352" cy="1257612"/>
              </a:xfrm>
              <a:prstGeom prst="rect">
                <a:avLst/>
              </a:prstGeom>
            </p:spPr>
          </p:pic>
          <p:cxnSp>
            <p:nvCxnSpPr>
              <p:cNvPr id="25" name="Straight Arrow Connector 121"/>
              <p:cNvCxnSpPr/>
              <p:nvPr/>
            </p:nvCxnSpPr>
            <p:spPr>
              <a:xfrm flipV="1">
                <a:off x="5253786" y="5007629"/>
                <a:ext cx="0" cy="365760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/>
              <p:cNvCxnSpPr/>
              <p:nvPr/>
            </p:nvCxnSpPr>
            <p:spPr>
              <a:xfrm>
                <a:off x="5188452" y="5283854"/>
                <a:ext cx="0" cy="54864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Arrow Connector 123"/>
              <p:cNvCxnSpPr/>
              <p:nvPr/>
            </p:nvCxnSpPr>
            <p:spPr>
              <a:xfrm>
                <a:off x="5662363" y="5251659"/>
                <a:ext cx="0" cy="54864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124"/>
              <p:cNvCxnSpPr/>
              <p:nvPr/>
            </p:nvCxnSpPr>
            <p:spPr>
              <a:xfrm>
                <a:off x="5593510" y="5415111"/>
                <a:ext cx="0" cy="301752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125"/>
              <p:cNvCxnSpPr/>
              <p:nvPr/>
            </p:nvCxnSpPr>
            <p:spPr>
              <a:xfrm flipV="1">
                <a:off x="5761235" y="4749416"/>
                <a:ext cx="0" cy="67665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126"/>
              <p:cNvCxnSpPr/>
              <p:nvPr/>
            </p:nvCxnSpPr>
            <p:spPr>
              <a:xfrm>
                <a:off x="5964985" y="5470166"/>
                <a:ext cx="0" cy="100584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127"/>
              <p:cNvCxnSpPr/>
              <p:nvPr/>
            </p:nvCxnSpPr>
            <p:spPr>
              <a:xfrm>
                <a:off x="5400447" y="5419449"/>
                <a:ext cx="0" cy="210312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128"/>
              <p:cNvCxnSpPr/>
              <p:nvPr/>
            </p:nvCxnSpPr>
            <p:spPr>
              <a:xfrm>
                <a:off x="5640981" y="5460640"/>
                <a:ext cx="0" cy="91440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0" name="TextBox 129"/>
              <p:cNvSpPr txBox="1"/>
              <p:nvPr/>
            </p:nvSpPr>
            <p:spPr>
              <a:xfrm>
                <a:off x="5697461" y="4885105"/>
                <a:ext cx="1424569" cy="3244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b="1" dirty="0" err="1">
                    <a:solidFill>
                      <a:srgbClr val="C00000"/>
                    </a:solidFill>
                    <a:latin typeface="Times" panose="02020603050405020304" pitchFamily="18" charset="0"/>
                    <a:cs typeface="Times" panose="02020603050405020304" pitchFamily="18" charset="0"/>
                  </a:rPr>
                  <a:t>S_oc-temp_lat</a:t>
                </a:r>
                <a:endParaRPr lang="en-US" sz="1100" b="1" dirty="0">
                  <a:solidFill>
                    <a:srgbClr val="C00000"/>
                  </a:solidFill>
                  <a:latin typeface="Times" panose="02020603050405020304" pitchFamily="18" charset="0"/>
                  <a:cs typeface="Times" panose="02020603050405020304" pitchFamily="18" charset="0"/>
                </a:endParaRPr>
              </a:p>
            </p:txBody>
          </p:sp>
          <p:cxnSp>
            <p:nvCxnSpPr>
              <p:cNvPr id="31" name="Straight Arrow Connector 130"/>
              <p:cNvCxnSpPr/>
              <p:nvPr/>
            </p:nvCxnSpPr>
            <p:spPr>
              <a:xfrm>
                <a:off x="5621929" y="5338718"/>
                <a:ext cx="0" cy="73152"/>
              </a:xfrm>
              <a:prstGeom prst="straightConnector1">
                <a:avLst/>
              </a:prstGeom>
              <a:ln w="25400">
                <a:headEnd w="med" len="med"/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V="1">
                <a:off x="5887196" y="5224609"/>
                <a:ext cx="0" cy="128016"/>
              </a:xfrm>
              <a:prstGeom prst="straightConnector1">
                <a:avLst/>
              </a:prstGeom>
              <a:ln w="25400">
                <a:solidFill>
                  <a:srgbClr val="C00000"/>
                </a:solidFill>
                <a:tailEnd type="stealth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5" name="Straight Arrow Connector 204"/>
            <p:cNvCxnSpPr/>
            <p:nvPr/>
          </p:nvCxnSpPr>
          <p:spPr>
            <a:xfrm flipH="1">
              <a:off x="1601" y="9005"/>
              <a:ext cx="512" cy="258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oup 171"/>
          <p:cNvGrpSpPr/>
          <p:nvPr/>
        </p:nvGrpSpPr>
        <p:grpSpPr>
          <a:xfrm>
            <a:off x="2029458" y="3618865"/>
            <a:ext cx="1640840" cy="979334"/>
            <a:chOff x="4946750" y="3014292"/>
            <a:chExt cx="2082211" cy="1282448"/>
          </a:xfrm>
        </p:grpSpPr>
        <p:pic>
          <p:nvPicPr>
            <p:cNvPr id="35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82442" y="3014292"/>
              <a:ext cx="1673352" cy="1258486"/>
            </a:xfrm>
            <a:prstGeom prst="rect">
              <a:avLst/>
            </a:prstGeom>
          </p:spPr>
        </p:pic>
        <p:cxnSp>
          <p:nvCxnSpPr>
            <p:cNvPr id="92" name="Straight Arrow Connector 91"/>
            <p:cNvCxnSpPr/>
            <p:nvPr/>
          </p:nvCxnSpPr>
          <p:spPr>
            <a:xfrm flipV="1">
              <a:off x="5249843" y="3789881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92"/>
            <p:cNvSpPr txBox="1"/>
            <p:nvPr/>
          </p:nvSpPr>
          <p:spPr>
            <a:xfrm>
              <a:off x="4946750" y="3226337"/>
              <a:ext cx="2082211" cy="34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>
                  <a:solidFill>
                    <a:srgbClr val="C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G_oc-temp_lat-fusifor</a:t>
              </a:r>
              <a:endParaRPr lang="en-US" sz="1100" b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37" name="Straight Arrow Connector 93"/>
            <p:cNvCxnSpPr/>
            <p:nvPr/>
          </p:nvCxnSpPr>
          <p:spPr>
            <a:xfrm>
              <a:off x="5402296" y="3525774"/>
              <a:ext cx="157006" cy="313694"/>
            </a:xfrm>
            <a:prstGeom prst="straightConnector1">
              <a:avLst/>
            </a:prstGeom>
            <a:ln w="19050">
              <a:solidFill>
                <a:srgbClr val="C00000"/>
              </a:solidFill>
              <a:prstDash val="sysDash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V="1">
              <a:off x="5595918" y="3703394"/>
              <a:ext cx="0" cy="12801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95"/>
            <p:cNvCxnSpPr/>
            <p:nvPr/>
          </p:nvCxnSpPr>
          <p:spPr>
            <a:xfrm flipV="1">
              <a:off x="5961726" y="3757877"/>
              <a:ext cx="0" cy="118872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96"/>
            <p:cNvCxnSpPr/>
            <p:nvPr/>
          </p:nvCxnSpPr>
          <p:spPr>
            <a:xfrm flipV="1">
              <a:off x="5273759" y="3706569"/>
              <a:ext cx="0" cy="64008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V="1">
              <a:off x="5395893" y="3759274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99"/>
            <p:cNvCxnSpPr/>
            <p:nvPr/>
          </p:nvCxnSpPr>
          <p:spPr>
            <a:xfrm>
              <a:off x="5627668" y="3841570"/>
              <a:ext cx="0" cy="54864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>
            <a:xfrm flipH="1">
              <a:off x="6020514" y="3989070"/>
              <a:ext cx="4029" cy="307670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>
              <a:off x="5763664" y="4008882"/>
              <a:ext cx="0" cy="228600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>
            <a:xfrm>
              <a:off x="5638761" y="3939245"/>
              <a:ext cx="0" cy="118872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103"/>
            <p:cNvCxnSpPr/>
            <p:nvPr/>
          </p:nvCxnSpPr>
          <p:spPr>
            <a:xfrm>
              <a:off x="5430818" y="3789881"/>
              <a:ext cx="0" cy="100584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Group 179"/>
          <p:cNvGrpSpPr/>
          <p:nvPr/>
        </p:nvGrpSpPr>
        <p:grpSpPr>
          <a:xfrm>
            <a:off x="3670300" y="3625850"/>
            <a:ext cx="1437640" cy="1046480"/>
            <a:chOff x="8996594" y="3054430"/>
            <a:chExt cx="1674092" cy="1251542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96594" y="3054430"/>
              <a:ext cx="1673352" cy="1251542"/>
            </a:xfrm>
            <a:prstGeom prst="rect">
              <a:avLst/>
            </a:prstGeom>
          </p:spPr>
        </p:pic>
        <p:sp>
          <p:nvSpPr>
            <p:cNvPr id="145" name="TextBox 144"/>
            <p:cNvSpPr txBox="1"/>
            <p:nvPr/>
          </p:nvSpPr>
          <p:spPr>
            <a:xfrm>
              <a:off x="9344131" y="3680960"/>
              <a:ext cx="1326555" cy="31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 err="1">
                  <a:solidFill>
                    <a:srgbClr val="C00000"/>
                  </a:solidFill>
                  <a:latin typeface="Times" panose="02020603050405020304" pitchFamily="18" charset="0"/>
                  <a:cs typeface="Times" panose="02020603050405020304" pitchFamily="18" charset="0"/>
                </a:rPr>
                <a:t>S_subparietal</a:t>
              </a:r>
              <a:endParaRPr lang="en-US" sz="1100" b="1" dirty="0">
                <a:solidFill>
                  <a:srgbClr val="C00000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cxnSp>
          <p:nvCxnSpPr>
            <p:cNvPr id="146" name="Straight Arrow Connector 145"/>
            <p:cNvCxnSpPr/>
            <p:nvPr/>
          </p:nvCxnSpPr>
          <p:spPr>
            <a:xfrm flipV="1">
              <a:off x="9753793" y="3253289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/>
            <p:cNvCxnSpPr/>
            <p:nvPr/>
          </p:nvCxnSpPr>
          <p:spPr>
            <a:xfrm flipV="1">
              <a:off x="9540035" y="3378899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/>
            <p:nvPr/>
          </p:nvCxnSpPr>
          <p:spPr>
            <a:xfrm>
              <a:off x="9333416" y="3401568"/>
              <a:ext cx="0" cy="676656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9502680" y="3139180"/>
              <a:ext cx="0" cy="14630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/>
            <p:nvPr/>
          </p:nvCxnSpPr>
          <p:spPr>
            <a:xfrm flipV="1">
              <a:off x="9287622" y="3356719"/>
              <a:ext cx="0" cy="12801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/>
            <p:nvPr/>
          </p:nvCxnSpPr>
          <p:spPr>
            <a:xfrm flipV="1">
              <a:off x="9863326" y="3405689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V="1">
              <a:off x="9432682" y="3109571"/>
              <a:ext cx="0" cy="265176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/>
            <p:nvPr/>
          </p:nvCxnSpPr>
          <p:spPr>
            <a:xfrm>
              <a:off x="9583246" y="3508941"/>
              <a:ext cx="0" cy="54864"/>
            </a:xfrm>
            <a:prstGeom prst="straightConnector1">
              <a:avLst/>
            </a:prstGeom>
            <a:ln w="25400">
              <a:headEnd w="med" len="med"/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9338179" y="3277791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/>
            <p:nvPr/>
          </p:nvCxnSpPr>
          <p:spPr>
            <a:xfrm flipV="1">
              <a:off x="9482421" y="3367400"/>
              <a:ext cx="0" cy="54864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stealth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12" name="Straight Arrow Connector 211"/>
          <p:cNvCxnSpPr/>
          <p:nvPr/>
        </p:nvCxnSpPr>
        <p:spPr>
          <a:xfrm>
            <a:off x="4077855" y="3962805"/>
            <a:ext cx="184785" cy="211455"/>
          </a:xfrm>
          <a:prstGeom prst="straightConnector1">
            <a:avLst/>
          </a:prstGeom>
          <a:ln w="19050">
            <a:solidFill>
              <a:srgbClr val="C0000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2"/>
          <p:cNvSpPr txBox="1"/>
          <p:nvPr/>
        </p:nvSpPr>
        <p:spPr>
          <a:xfrm>
            <a:off x="4064076" y="3278421"/>
            <a:ext cx="71075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" panose="02020603050405020304" pitchFamily="18" charset="0"/>
              </a:rPr>
              <a:t>顶叶</a:t>
            </a:r>
          </a:p>
        </p:txBody>
      </p:sp>
      <p:cxnSp>
        <p:nvCxnSpPr>
          <p:cNvPr id="45" name="直接箭头连接符 44"/>
          <p:cNvCxnSpPr/>
          <p:nvPr/>
        </p:nvCxnSpPr>
        <p:spPr>
          <a:xfrm flipV="1">
            <a:off x="5352415" y="3783965"/>
            <a:ext cx="274320" cy="7620"/>
          </a:xfrm>
          <a:prstGeom prst="straightConnector1">
            <a:avLst/>
          </a:prstGeom>
          <a:ln w="9525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4" idx="1"/>
          </p:cNvCxnSpPr>
          <p:nvPr/>
        </p:nvCxnSpPr>
        <p:spPr>
          <a:xfrm flipH="1">
            <a:off x="1515110" y="3447415"/>
            <a:ext cx="223520" cy="14033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2312035" y="3427095"/>
            <a:ext cx="174625" cy="19177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9"/>
          <p:cNvSpPr/>
          <p:nvPr/>
        </p:nvSpPr>
        <p:spPr>
          <a:xfrm>
            <a:off x="400050" y="3206025"/>
            <a:ext cx="8324850" cy="3285209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24"/>
          <p:cNvSpPr txBox="1"/>
          <p:nvPr/>
        </p:nvSpPr>
        <p:spPr>
          <a:xfrm>
            <a:off x="607949" y="5978397"/>
            <a:ext cx="247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多来源网络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7" name="箭头: 燕尾形 6"/>
          <p:cNvSpPr/>
          <p:nvPr/>
        </p:nvSpPr>
        <p:spPr>
          <a:xfrm>
            <a:off x="3055041" y="4584825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箭头: 燕尾形 7"/>
          <p:cNvSpPr/>
          <p:nvPr/>
        </p:nvSpPr>
        <p:spPr>
          <a:xfrm>
            <a:off x="5794350" y="4568211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59"/>
          <p:cNvSpPr txBox="1"/>
          <p:nvPr/>
        </p:nvSpPr>
        <p:spPr>
          <a:xfrm rot="16200000">
            <a:off x="7074970" y="4894624"/>
            <a:ext cx="490220" cy="2475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多源异构特征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难融合</a:t>
            </a:r>
          </a:p>
        </p:txBody>
      </p:sp>
      <p:sp>
        <p:nvSpPr>
          <p:cNvPr id="10" name="矩形 42"/>
          <p:cNvSpPr/>
          <p:nvPr/>
        </p:nvSpPr>
        <p:spPr>
          <a:xfrm>
            <a:off x="304800" y="1076325"/>
            <a:ext cx="873569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数据特点：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多来源网络呈现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节点类型不同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连边属性不一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的特性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研究现状：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图计算方法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无法进行跨来源网络消息传递</a:t>
            </a: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关键挑战：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难以融合多模态网络多源异构特征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文本框 38"/>
          <p:cNvSpPr txBox="1"/>
          <p:nvPr/>
        </p:nvSpPr>
        <p:spPr>
          <a:xfrm>
            <a:off x="473494" y="4280632"/>
            <a:ext cx="117364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医学影像</a:t>
            </a:r>
          </a:p>
        </p:txBody>
      </p:sp>
      <p:sp>
        <p:nvSpPr>
          <p:cNvPr id="12" name="文本框 38"/>
          <p:cNvSpPr txBox="1"/>
          <p:nvPr/>
        </p:nvSpPr>
        <p:spPr>
          <a:xfrm>
            <a:off x="1902982" y="4277228"/>
            <a:ext cx="114918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临床文本</a:t>
            </a:r>
          </a:p>
        </p:txBody>
      </p:sp>
      <p:sp>
        <p:nvSpPr>
          <p:cNvPr id="15" name="TextBox 248"/>
          <p:cNvSpPr txBox="1"/>
          <p:nvPr/>
        </p:nvSpPr>
        <p:spPr>
          <a:xfrm>
            <a:off x="3678953" y="5963644"/>
            <a:ext cx="21112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消息传递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受阻断</a:t>
            </a:r>
            <a:endParaRPr 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3</a:t>
            </a:r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zh-CN" altLang="en-US"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问题来源</a:t>
            </a:r>
          </a:p>
        </p:txBody>
      </p:sp>
      <p:pic>
        <p:nvPicPr>
          <p:cNvPr id="62" name="Picture 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802" y="4888985"/>
            <a:ext cx="1246657" cy="998203"/>
          </a:xfrm>
          <a:prstGeom prst="rect">
            <a:avLst/>
          </a:prstGeom>
        </p:spPr>
      </p:pic>
      <p:sp>
        <p:nvSpPr>
          <p:cNvPr id="63" name="文本框 38"/>
          <p:cNvSpPr txBox="1"/>
          <p:nvPr/>
        </p:nvSpPr>
        <p:spPr>
          <a:xfrm>
            <a:off x="1757638" y="5212317"/>
            <a:ext cx="1144551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基因组学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766185" y="3406775"/>
            <a:ext cx="2051685" cy="2336165"/>
            <a:chOff x="5931" y="5365"/>
            <a:chExt cx="3231" cy="3679"/>
          </a:xfrm>
        </p:grpSpPr>
        <p:sp>
          <p:nvSpPr>
            <p:cNvPr id="126" name="TextBox 191"/>
            <p:cNvSpPr txBox="1"/>
            <p:nvPr/>
          </p:nvSpPr>
          <p:spPr>
            <a:xfrm>
              <a:off x="6803" y="7088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grpSp>
          <p:nvGrpSpPr>
            <p:cNvPr id="182" name="组合 181"/>
            <p:cNvGrpSpPr/>
            <p:nvPr/>
          </p:nvGrpSpPr>
          <p:grpSpPr>
            <a:xfrm>
              <a:off x="6000" y="5365"/>
              <a:ext cx="3162" cy="1499"/>
              <a:chOff x="3809902" y="3406920"/>
              <a:chExt cx="2007941" cy="951760"/>
            </a:xfrm>
          </p:grpSpPr>
          <p:sp>
            <p:nvSpPr>
              <p:cNvPr id="127" name="Parallelogram 197"/>
              <p:cNvSpPr/>
              <p:nvPr/>
            </p:nvSpPr>
            <p:spPr>
              <a:xfrm>
                <a:off x="3809902" y="3688271"/>
                <a:ext cx="2007941" cy="670409"/>
              </a:xfrm>
              <a:prstGeom prst="parallelogram">
                <a:avLst>
                  <a:gd name="adj" fmla="val 1016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9" name="Oval 199"/>
              <p:cNvSpPr>
                <a:spLocks noChangeAspect="1"/>
              </p:cNvSpPr>
              <p:nvPr/>
            </p:nvSpPr>
            <p:spPr>
              <a:xfrm>
                <a:off x="5162413" y="4083244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1" name="Oval 201"/>
              <p:cNvSpPr>
                <a:spLocks noChangeAspect="1"/>
              </p:cNvSpPr>
              <p:nvPr/>
            </p:nvSpPr>
            <p:spPr>
              <a:xfrm>
                <a:off x="4813872" y="4065705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2" name="Oval 202"/>
              <p:cNvSpPr>
                <a:spLocks noChangeAspect="1"/>
              </p:cNvSpPr>
              <p:nvPr/>
            </p:nvSpPr>
            <p:spPr>
              <a:xfrm>
                <a:off x="4539474" y="3960982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3" name="Oval 203"/>
              <p:cNvSpPr>
                <a:spLocks noChangeAspect="1"/>
              </p:cNvSpPr>
              <p:nvPr/>
            </p:nvSpPr>
            <p:spPr>
              <a:xfrm>
                <a:off x="4310725" y="4209093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4" name="Oval 204"/>
              <p:cNvSpPr>
                <a:spLocks noChangeAspect="1"/>
              </p:cNvSpPr>
              <p:nvPr/>
            </p:nvSpPr>
            <p:spPr>
              <a:xfrm>
                <a:off x="4608474" y="4199690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5" name="Oval 205"/>
              <p:cNvSpPr>
                <a:spLocks noChangeAspect="1"/>
              </p:cNvSpPr>
              <p:nvPr/>
            </p:nvSpPr>
            <p:spPr>
              <a:xfrm>
                <a:off x="4644957" y="3731632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6" name="Oval 206"/>
              <p:cNvSpPr>
                <a:spLocks noChangeAspect="1"/>
              </p:cNvSpPr>
              <p:nvPr/>
            </p:nvSpPr>
            <p:spPr>
              <a:xfrm>
                <a:off x="4985876" y="4212193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37" name="Oval 207"/>
              <p:cNvSpPr>
                <a:spLocks noChangeAspect="1"/>
              </p:cNvSpPr>
              <p:nvPr/>
            </p:nvSpPr>
            <p:spPr>
              <a:xfrm>
                <a:off x="4198520" y="3986759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39" name="Straight Arrow Connector 209"/>
              <p:cNvCxnSpPr>
                <a:stCxn id="150" idx="4"/>
                <a:endCxn id="129" idx="7"/>
              </p:cNvCxnSpPr>
              <p:nvPr/>
            </p:nvCxnSpPr>
            <p:spPr>
              <a:xfrm flipH="1">
                <a:off x="5235073" y="3855480"/>
                <a:ext cx="161958" cy="240133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0" name="Straight Arrow Connector 210"/>
              <p:cNvCxnSpPr>
                <a:endCxn id="135" idx="6"/>
              </p:cNvCxnSpPr>
              <p:nvPr/>
            </p:nvCxnSpPr>
            <p:spPr>
              <a:xfrm flipH="1" flipV="1">
                <a:off x="4730084" y="3773862"/>
                <a:ext cx="203573" cy="3938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1" name="Straight Arrow Connector 211"/>
              <p:cNvCxnSpPr>
                <a:stCxn id="131" idx="1"/>
                <a:endCxn id="132" idx="5"/>
              </p:cNvCxnSpPr>
              <p:nvPr/>
            </p:nvCxnSpPr>
            <p:spPr>
              <a:xfrm flipH="1" flipV="1">
                <a:off x="4612134" y="4033074"/>
                <a:ext cx="214204" cy="45000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2" name="Straight Arrow Connector 212"/>
              <p:cNvCxnSpPr>
                <a:stCxn id="136" idx="2"/>
                <a:endCxn id="134" idx="6"/>
              </p:cNvCxnSpPr>
              <p:nvPr/>
            </p:nvCxnSpPr>
            <p:spPr>
              <a:xfrm flipH="1" flipV="1">
                <a:off x="4693600" y="4241921"/>
                <a:ext cx="292276" cy="12502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3" name="Straight Arrow Connector 213"/>
              <p:cNvCxnSpPr>
                <a:stCxn id="129" idx="2"/>
                <a:endCxn id="131" idx="6"/>
              </p:cNvCxnSpPr>
              <p:nvPr/>
            </p:nvCxnSpPr>
            <p:spPr>
              <a:xfrm flipH="1" flipV="1">
                <a:off x="4898998" y="4107936"/>
                <a:ext cx="263415" cy="17539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4" name="Straight Arrow Connector 214"/>
              <p:cNvCxnSpPr>
                <a:stCxn id="134" idx="2"/>
                <a:endCxn id="133" idx="6"/>
              </p:cNvCxnSpPr>
              <p:nvPr/>
            </p:nvCxnSpPr>
            <p:spPr>
              <a:xfrm flipH="1">
                <a:off x="4395851" y="4241921"/>
                <a:ext cx="212622" cy="940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5" name="Straight Arrow Connector 215"/>
              <p:cNvCxnSpPr>
                <a:stCxn id="134" idx="0"/>
                <a:endCxn id="132" idx="4"/>
              </p:cNvCxnSpPr>
              <p:nvPr/>
            </p:nvCxnSpPr>
            <p:spPr>
              <a:xfrm flipH="1" flipV="1">
                <a:off x="4582037" y="4045443"/>
                <a:ext cx="69000" cy="15424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6" name="Straight Arrow Connector 216"/>
              <p:cNvCxnSpPr>
                <a:stCxn id="133" idx="1"/>
                <a:endCxn id="137" idx="5"/>
              </p:cNvCxnSpPr>
              <p:nvPr/>
            </p:nvCxnSpPr>
            <p:spPr>
              <a:xfrm flipH="1" flipV="1">
                <a:off x="4271180" y="4058852"/>
                <a:ext cx="52011" cy="162611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8" name="Straight Arrow Connector 218"/>
              <p:cNvCxnSpPr>
                <a:stCxn id="129" idx="1"/>
                <a:endCxn id="151" idx="5"/>
              </p:cNvCxnSpPr>
              <p:nvPr/>
            </p:nvCxnSpPr>
            <p:spPr>
              <a:xfrm flipH="1" flipV="1">
                <a:off x="5003392" y="3846888"/>
                <a:ext cx="171487" cy="248725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49" name="Straight Arrow Connector 219"/>
              <p:cNvCxnSpPr>
                <a:stCxn id="135" idx="3"/>
                <a:endCxn id="132" idx="0"/>
              </p:cNvCxnSpPr>
              <p:nvPr/>
            </p:nvCxnSpPr>
            <p:spPr>
              <a:xfrm flipH="1">
                <a:off x="4582037" y="3803724"/>
                <a:ext cx="75386" cy="15725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91" name="Straight Arrow Connector 150"/>
              <p:cNvCxnSpPr>
                <a:stCxn id="132" idx="2"/>
                <a:endCxn id="137" idx="6"/>
              </p:cNvCxnSpPr>
              <p:nvPr/>
            </p:nvCxnSpPr>
            <p:spPr>
              <a:xfrm flipH="1">
                <a:off x="4283646" y="4003213"/>
                <a:ext cx="255828" cy="25777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92" name="Straight Arrow Connector 151"/>
              <p:cNvCxnSpPr>
                <a:stCxn id="132" idx="3"/>
                <a:endCxn id="133" idx="7"/>
              </p:cNvCxnSpPr>
              <p:nvPr/>
            </p:nvCxnSpPr>
            <p:spPr>
              <a:xfrm flipH="1">
                <a:off x="4383385" y="4033074"/>
                <a:ext cx="168555" cy="18838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>
                    <a:lumMod val="50000"/>
                  </a:schemeClr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sp>
            <p:nvSpPr>
              <p:cNvPr id="150" name="Oval 198"/>
              <p:cNvSpPr>
                <a:spLocks noChangeAspect="1"/>
              </p:cNvSpPr>
              <p:nvPr/>
            </p:nvSpPr>
            <p:spPr>
              <a:xfrm>
                <a:off x="5354468" y="3771019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1" name="Oval 198"/>
              <p:cNvSpPr>
                <a:spLocks noChangeAspect="1"/>
              </p:cNvSpPr>
              <p:nvPr/>
            </p:nvSpPr>
            <p:spPr>
              <a:xfrm>
                <a:off x="4930732" y="3774796"/>
                <a:ext cx="85126" cy="84461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0" name="矩形 159"/>
              <p:cNvSpPr/>
              <p:nvPr/>
            </p:nvSpPr>
            <p:spPr>
              <a:xfrm>
                <a:off x="4234506" y="3669867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矩形 160"/>
              <p:cNvSpPr/>
              <p:nvPr/>
            </p:nvSpPr>
            <p:spPr>
              <a:xfrm>
                <a:off x="4346785" y="3899347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4575220" y="3644627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矩形 162"/>
              <p:cNvSpPr/>
              <p:nvPr/>
            </p:nvSpPr>
            <p:spPr>
              <a:xfrm>
                <a:off x="4677838" y="3406920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4964295" y="3454867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矩形 164"/>
              <p:cNvSpPr/>
              <p:nvPr/>
            </p:nvSpPr>
            <p:spPr>
              <a:xfrm>
                <a:off x="5393709" y="3459630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5203565" y="3761765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4846876" y="3741262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5024589" y="3895691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4648136" y="3888993"/>
                <a:ext cx="18000" cy="360000"/>
              </a:xfrm>
              <a:prstGeom prst="rect">
                <a:avLst/>
              </a:prstGeom>
              <a:ln w="6350">
                <a:solidFill>
                  <a:schemeClr val="accent1">
                    <a:shade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1" name="组合 180"/>
            <p:cNvGrpSpPr/>
            <p:nvPr/>
          </p:nvGrpSpPr>
          <p:grpSpPr>
            <a:xfrm>
              <a:off x="5985" y="7872"/>
              <a:ext cx="3162" cy="1172"/>
              <a:chOff x="3800223" y="4998779"/>
              <a:chExt cx="2007941" cy="744495"/>
            </a:xfrm>
          </p:grpSpPr>
          <p:sp>
            <p:nvSpPr>
              <p:cNvPr id="67" name="Parallelogram 126"/>
              <p:cNvSpPr/>
              <p:nvPr/>
            </p:nvSpPr>
            <p:spPr>
              <a:xfrm>
                <a:off x="3800223" y="5072865"/>
                <a:ext cx="2007941" cy="670409"/>
              </a:xfrm>
              <a:prstGeom prst="parallelogram">
                <a:avLst>
                  <a:gd name="adj" fmla="val 1016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8" name="Oval 127"/>
              <p:cNvSpPr>
                <a:spLocks noChangeAspect="1"/>
              </p:cNvSpPr>
              <p:nvPr/>
            </p:nvSpPr>
            <p:spPr>
              <a:xfrm>
                <a:off x="5344789" y="5155613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9" name="Oval 128"/>
              <p:cNvSpPr>
                <a:spLocks noChangeAspect="1"/>
              </p:cNvSpPr>
              <p:nvPr/>
            </p:nvSpPr>
            <p:spPr>
              <a:xfrm>
                <a:off x="5104887" y="5365839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0" name="Oval 129"/>
              <p:cNvSpPr>
                <a:spLocks noChangeAspect="1"/>
              </p:cNvSpPr>
              <p:nvPr/>
            </p:nvSpPr>
            <p:spPr>
              <a:xfrm>
                <a:off x="4923978" y="5155613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1" name="Oval 130"/>
              <p:cNvSpPr>
                <a:spLocks noChangeAspect="1"/>
              </p:cNvSpPr>
              <p:nvPr/>
            </p:nvSpPr>
            <p:spPr>
              <a:xfrm>
                <a:off x="4871574" y="5601047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2" name="Oval 131"/>
              <p:cNvSpPr>
                <a:spLocks noChangeAspect="1"/>
              </p:cNvSpPr>
              <p:nvPr/>
            </p:nvSpPr>
            <p:spPr>
              <a:xfrm>
                <a:off x="4384013" y="5281378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" name="Oval 132"/>
              <p:cNvSpPr>
                <a:spLocks noChangeAspect="1"/>
              </p:cNvSpPr>
              <p:nvPr/>
            </p:nvSpPr>
            <p:spPr>
              <a:xfrm>
                <a:off x="4397557" y="5464588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4" name="Oval 133"/>
              <p:cNvSpPr>
                <a:spLocks noChangeAspect="1"/>
              </p:cNvSpPr>
              <p:nvPr/>
            </p:nvSpPr>
            <p:spPr>
              <a:xfrm>
                <a:off x="4519941" y="5637052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5" name="Oval 134"/>
              <p:cNvSpPr>
                <a:spLocks noChangeAspect="1"/>
              </p:cNvSpPr>
              <p:nvPr/>
            </p:nvSpPr>
            <p:spPr>
              <a:xfrm>
                <a:off x="4508094" y="5095878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6" name="Oval 135"/>
              <p:cNvSpPr>
                <a:spLocks noChangeAspect="1"/>
              </p:cNvSpPr>
              <p:nvPr/>
            </p:nvSpPr>
            <p:spPr>
              <a:xfrm>
                <a:off x="4220761" y="5626515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7" name="Oval 136"/>
              <p:cNvSpPr>
                <a:spLocks noChangeAspect="1"/>
              </p:cNvSpPr>
              <p:nvPr/>
            </p:nvSpPr>
            <p:spPr>
              <a:xfrm>
                <a:off x="4072788" y="5508601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78" name="Straight Arrow Connector 137"/>
              <p:cNvCxnSpPr>
                <a:stCxn id="68" idx="3"/>
                <a:endCxn id="69" idx="7"/>
              </p:cNvCxnSpPr>
              <p:nvPr/>
            </p:nvCxnSpPr>
            <p:spPr>
              <a:xfrm flipH="1">
                <a:off x="5177547" y="5227704"/>
                <a:ext cx="179709" cy="15050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79" name="Straight Arrow Connector 138"/>
              <p:cNvCxnSpPr>
                <a:stCxn id="70" idx="2"/>
                <a:endCxn id="75" idx="6"/>
              </p:cNvCxnSpPr>
              <p:nvPr/>
            </p:nvCxnSpPr>
            <p:spPr>
              <a:xfrm flipH="1" flipV="1">
                <a:off x="4593221" y="5138108"/>
                <a:ext cx="330757" cy="5973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0" name="Straight Arrow Connector 139"/>
              <p:cNvCxnSpPr>
                <a:stCxn id="71" idx="1"/>
                <a:endCxn id="119" idx="5"/>
              </p:cNvCxnSpPr>
              <p:nvPr/>
            </p:nvCxnSpPr>
            <p:spPr>
              <a:xfrm flipH="1" flipV="1">
                <a:off x="4695167" y="5391885"/>
                <a:ext cx="188873" cy="22153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1" name="Straight Arrow Connector 140"/>
              <p:cNvCxnSpPr>
                <a:stCxn id="71" idx="3"/>
                <a:endCxn id="74" idx="6"/>
              </p:cNvCxnSpPr>
              <p:nvPr/>
            </p:nvCxnSpPr>
            <p:spPr>
              <a:xfrm flipH="1">
                <a:off x="4605067" y="5673139"/>
                <a:ext cx="278972" cy="614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2" name="Straight Arrow Connector 141"/>
              <p:cNvCxnSpPr>
                <a:stCxn id="69" idx="3"/>
                <a:endCxn id="71" idx="7"/>
              </p:cNvCxnSpPr>
              <p:nvPr/>
            </p:nvCxnSpPr>
            <p:spPr>
              <a:xfrm flipH="1">
                <a:off x="4944235" y="5437931"/>
                <a:ext cx="173120" cy="175485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3" name="Straight Arrow Connector 142"/>
              <p:cNvCxnSpPr>
                <a:stCxn id="74" idx="1"/>
                <a:endCxn id="73" idx="5"/>
              </p:cNvCxnSpPr>
              <p:nvPr/>
            </p:nvCxnSpPr>
            <p:spPr>
              <a:xfrm flipH="1" flipV="1">
                <a:off x="4470217" y="5536680"/>
                <a:ext cx="62191" cy="11274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4" name="Straight Arrow Connector 143"/>
              <p:cNvCxnSpPr>
                <a:stCxn id="119" idx="2"/>
                <a:endCxn id="72" idx="6"/>
              </p:cNvCxnSpPr>
              <p:nvPr/>
            </p:nvCxnSpPr>
            <p:spPr>
              <a:xfrm flipH="1" flipV="1">
                <a:off x="4469139" y="5323608"/>
                <a:ext cx="153368" cy="3841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5" name="Straight Arrow Connector 144"/>
              <p:cNvCxnSpPr>
                <a:stCxn id="73" idx="3"/>
                <a:endCxn id="76" idx="7"/>
              </p:cNvCxnSpPr>
              <p:nvPr/>
            </p:nvCxnSpPr>
            <p:spPr>
              <a:xfrm flipH="1">
                <a:off x="4293421" y="5536680"/>
                <a:ext cx="116601" cy="10220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6" name="Straight Arrow Connector 145"/>
              <p:cNvCxnSpPr>
                <a:stCxn id="76" idx="0"/>
                <a:endCxn id="77" idx="5"/>
              </p:cNvCxnSpPr>
              <p:nvPr/>
            </p:nvCxnSpPr>
            <p:spPr>
              <a:xfrm flipH="1" flipV="1">
                <a:off x="4145448" y="5580693"/>
                <a:ext cx="117877" cy="4582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7" name="Straight Arrow Connector 146"/>
              <p:cNvCxnSpPr>
                <a:stCxn id="69" idx="1"/>
                <a:endCxn id="70" idx="5"/>
              </p:cNvCxnSpPr>
              <p:nvPr/>
            </p:nvCxnSpPr>
            <p:spPr>
              <a:xfrm flipH="1" flipV="1">
                <a:off x="4996638" y="5227704"/>
                <a:ext cx="120716" cy="150503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88" name="Straight Arrow Connector 147"/>
              <p:cNvCxnSpPr>
                <a:stCxn id="75" idx="3"/>
                <a:endCxn id="72" idx="7"/>
              </p:cNvCxnSpPr>
              <p:nvPr/>
            </p:nvCxnSpPr>
            <p:spPr>
              <a:xfrm flipH="1">
                <a:off x="4456673" y="5167970"/>
                <a:ext cx="63888" cy="12577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sp>
            <p:nvSpPr>
              <p:cNvPr id="119" name="Oval 181"/>
              <p:cNvSpPr>
                <a:spLocks noChangeAspect="1"/>
              </p:cNvSpPr>
              <p:nvPr/>
            </p:nvSpPr>
            <p:spPr>
              <a:xfrm>
                <a:off x="4622507" y="5319793"/>
                <a:ext cx="85126" cy="84461"/>
              </a:xfrm>
              <a:prstGeom prst="ellipse">
                <a:avLst/>
              </a:prstGeom>
              <a:solidFill>
                <a:srgbClr val="C00000"/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120" name="Straight Arrow Connector 182"/>
              <p:cNvCxnSpPr>
                <a:stCxn id="119" idx="1"/>
                <a:endCxn id="75" idx="5"/>
              </p:cNvCxnSpPr>
              <p:nvPr/>
            </p:nvCxnSpPr>
            <p:spPr>
              <a:xfrm flipH="1" flipV="1">
                <a:off x="4580754" y="5167970"/>
                <a:ext cx="54220" cy="16419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21" name="Straight Arrow Connector 183"/>
              <p:cNvCxnSpPr>
                <a:stCxn id="119" idx="7"/>
                <a:endCxn id="70" idx="3"/>
              </p:cNvCxnSpPr>
              <p:nvPr/>
            </p:nvCxnSpPr>
            <p:spPr>
              <a:xfrm flipV="1">
                <a:off x="4695167" y="5227705"/>
                <a:ext cx="241277" cy="10445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122" name="Straight Arrow Connector 184"/>
              <p:cNvCxnSpPr>
                <a:stCxn id="119" idx="3"/>
                <a:endCxn id="73" idx="7"/>
              </p:cNvCxnSpPr>
              <p:nvPr/>
            </p:nvCxnSpPr>
            <p:spPr>
              <a:xfrm flipH="1">
                <a:off x="4470217" y="5391885"/>
                <a:ext cx="164757" cy="8507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C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sp>
            <p:nvSpPr>
              <p:cNvPr id="170" name="矩形 169"/>
              <p:cNvSpPr/>
              <p:nvPr/>
            </p:nvSpPr>
            <p:spPr>
              <a:xfrm>
                <a:off x="4106351" y="5408069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矩形 170"/>
              <p:cNvSpPr/>
              <p:nvPr/>
            </p:nvSpPr>
            <p:spPr>
              <a:xfrm>
                <a:off x="4259046" y="5536938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矩形 171"/>
              <p:cNvSpPr/>
              <p:nvPr/>
            </p:nvSpPr>
            <p:spPr>
              <a:xfrm>
                <a:off x="4431120" y="5372144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矩形 172"/>
              <p:cNvSpPr/>
              <p:nvPr/>
            </p:nvSpPr>
            <p:spPr>
              <a:xfrm>
                <a:off x="4664884" y="5234207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矩形 173"/>
              <p:cNvSpPr/>
              <p:nvPr/>
            </p:nvSpPr>
            <p:spPr>
              <a:xfrm>
                <a:off x="5135869" y="5276009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矩形 174"/>
              <p:cNvSpPr/>
              <p:nvPr/>
            </p:nvSpPr>
            <p:spPr>
              <a:xfrm>
                <a:off x="5383145" y="5062822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矩形 175"/>
              <p:cNvSpPr/>
              <p:nvPr/>
            </p:nvSpPr>
            <p:spPr>
              <a:xfrm>
                <a:off x="4967876" y="5062822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矩形 176"/>
              <p:cNvSpPr/>
              <p:nvPr/>
            </p:nvSpPr>
            <p:spPr>
              <a:xfrm>
                <a:off x="4549323" y="4998779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矩形 177"/>
              <p:cNvSpPr/>
              <p:nvPr/>
            </p:nvSpPr>
            <p:spPr>
              <a:xfrm>
                <a:off x="4905182" y="5515781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矩形 178"/>
              <p:cNvSpPr/>
              <p:nvPr/>
            </p:nvSpPr>
            <p:spPr>
              <a:xfrm>
                <a:off x="4557027" y="5549289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矩形 179"/>
              <p:cNvSpPr/>
              <p:nvPr/>
            </p:nvSpPr>
            <p:spPr>
              <a:xfrm>
                <a:off x="4413933" y="5188161"/>
                <a:ext cx="18000" cy="144000"/>
              </a:xfrm>
              <a:prstGeom prst="rect">
                <a:avLst/>
              </a:prstGeom>
              <a:solidFill>
                <a:srgbClr val="FF0000"/>
              </a:solidFill>
              <a:ln w="63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4" name="Arc 189"/>
            <p:cNvSpPr/>
            <p:nvPr/>
          </p:nvSpPr>
          <p:spPr>
            <a:xfrm rot="10800000">
              <a:off x="6613" y="6255"/>
              <a:ext cx="1958" cy="2079"/>
            </a:xfrm>
            <a:prstGeom prst="arc">
              <a:avLst>
                <a:gd name="adj1" fmla="val 19466812"/>
                <a:gd name="adj2" fmla="val 1000953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5" name="Arc 189"/>
            <p:cNvSpPr/>
            <p:nvPr/>
          </p:nvSpPr>
          <p:spPr>
            <a:xfrm rot="10800000">
              <a:off x="7123" y="6270"/>
              <a:ext cx="1958" cy="2079"/>
            </a:xfrm>
            <a:prstGeom prst="arc">
              <a:avLst>
                <a:gd name="adj1" fmla="val 19611277"/>
                <a:gd name="adj2" fmla="val 1000953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6" name="Arc 189"/>
            <p:cNvSpPr/>
            <p:nvPr/>
          </p:nvSpPr>
          <p:spPr>
            <a:xfrm rot="10800000">
              <a:off x="5931" y="6390"/>
              <a:ext cx="1958" cy="2079"/>
            </a:xfrm>
            <a:prstGeom prst="arc">
              <a:avLst>
                <a:gd name="adj1" fmla="val 9322231"/>
                <a:gd name="adj2" fmla="val 12241857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7" name="Arc 189"/>
            <p:cNvSpPr/>
            <p:nvPr/>
          </p:nvSpPr>
          <p:spPr>
            <a:xfrm rot="10800000">
              <a:off x="6381" y="6394"/>
              <a:ext cx="1958" cy="2079"/>
            </a:xfrm>
            <a:prstGeom prst="arc">
              <a:avLst>
                <a:gd name="adj1" fmla="val 9322231"/>
                <a:gd name="adj2" fmla="val 12241857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8" name="TextBox 191"/>
            <p:cNvSpPr txBox="1"/>
            <p:nvPr/>
          </p:nvSpPr>
          <p:spPr>
            <a:xfrm>
              <a:off x="6278" y="7071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89" name="TextBox 191"/>
            <p:cNvSpPr txBox="1"/>
            <p:nvPr/>
          </p:nvSpPr>
          <p:spPr>
            <a:xfrm>
              <a:off x="7524" y="7051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90" name="TextBox 191"/>
            <p:cNvSpPr txBox="1"/>
            <p:nvPr/>
          </p:nvSpPr>
          <p:spPr>
            <a:xfrm>
              <a:off x="7988" y="7077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pic>
        <p:nvPicPr>
          <p:cNvPr id="194" name="图片 193"/>
          <p:cNvPicPr>
            <a:picLocks noChangeAspect="1"/>
          </p:cNvPicPr>
          <p:nvPr/>
        </p:nvPicPr>
        <p:blipFill rotWithShape="1">
          <a:blip r:embed="rId6"/>
          <a:srcRect l="4454" t="4700" r="4884" b="4027"/>
          <a:stretch>
            <a:fillRect/>
          </a:stretch>
        </p:blipFill>
        <p:spPr>
          <a:xfrm>
            <a:off x="6575733" y="3972273"/>
            <a:ext cx="1793726" cy="132990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50850" y="3303270"/>
            <a:ext cx="1306800" cy="945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03095" y="3325495"/>
            <a:ext cx="1306800" cy="89574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3</a:t>
            </a:r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：应用成果</a:t>
            </a:r>
            <a:endParaRPr lang="zh-CN" altLang="en-US" dirty="0">
              <a:solidFill>
                <a:srgbClr val="2E75B6"/>
              </a:solidFill>
              <a:latin typeface="Times New Roman" panose="02020603050405020304" pitchFamily="18" charset="0"/>
              <a:sym typeface="+mn-lt"/>
            </a:endParaRPr>
          </a:p>
        </p:txBody>
      </p:sp>
      <p:sp>
        <p:nvSpPr>
          <p:cNvPr id="45" name="文本框 68"/>
          <p:cNvSpPr txBox="1"/>
          <p:nvPr/>
        </p:nvSpPr>
        <p:spPr>
          <a:xfrm>
            <a:off x="374356" y="968052"/>
            <a:ext cx="839204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600"/>
              </a:spcAft>
              <a:defRPr sz="2800" b="1">
                <a:gradFill>
                  <a:gsLst>
                    <a:gs pos="0">
                      <a:srgbClr val="FF0000"/>
                    </a:gs>
                    <a:gs pos="100000">
                      <a:srgbClr val="FF0000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>
                <a:solidFill>
                  <a:srgbClr val="C00000"/>
                </a:solidFill>
              </a:rPr>
              <a:t>图判别融合学习提升多种慢性脑疾病诊断精度</a:t>
            </a:r>
          </a:p>
        </p:txBody>
      </p:sp>
      <p:sp>
        <p:nvSpPr>
          <p:cNvPr id="47" name="Rectangle 9"/>
          <p:cNvSpPr/>
          <p:nvPr/>
        </p:nvSpPr>
        <p:spPr>
          <a:xfrm>
            <a:off x="347950" y="3130693"/>
            <a:ext cx="8444852" cy="3064622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374356" y="3168312"/>
            <a:ext cx="8202208" cy="3007479"/>
            <a:chOff x="408392" y="2797533"/>
            <a:chExt cx="8202208" cy="3007479"/>
          </a:xfrm>
        </p:grpSpPr>
        <p:pic>
          <p:nvPicPr>
            <p:cNvPr id="51" name="Picture 6" descr="A picture containing text, screenshot, diagram, line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59" r="8992" b="43146"/>
            <a:stretch>
              <a:fillRect/>
            </a:stretch>
          </p:blipFill>
          <p:spPr>
            <a:xfrm>
              <a:off x="1228726" y="2797533"/>
              <a:ext cx="7381874" cy="2338001"/>
            </a:xfrm>
            <a:prstGeom prst="rect">
              <a:avLst/>
            </a:prstGeom>
          </p:spPr>
        </p:pic>
        <p:sp>
          <p:nvSpPr>
            <p:cNvPr id="52" name="TextBox 7"/>
            <p:cNvSpPr txBox="1"/>
            <p:nvPr/>
          </p:nvSpPr>
          <p:spPr>
            <a:xfrm>
              <a:off x="1192384" y="5174870"/>
              <a:ext cx="24416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b="1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注意力缺陷多动症脑网络</a:t>
              </a:r>
              <a:endParaRPr lang="en-US" altLang="zh-CN" sz="16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sz="1600" b="1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（</a:t>
              </a:r>
              <a:r>
                <a:rPr lang="en-US" altLang="zh-CN" sz="1600" b="1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ADHD-200</a:t>
              </a:r>
              <a:r>
                <a:rPr lang="zh-CN" altLang="en-US" sz="1600" b="1" dirty="0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rPr>
                <a:t>）</a:t>
              </a:r>
              <a:endParaRPr lang="en-US" sz="16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3" name="TextBox 8"/>
            <p:cNvSpPr txBox="1"/>
            <p:nvPr/>
          </p:nvSpPr>
          <p:spPr>
            <a:xfrm>
              <a:off x="3680309" y="5158681"/>
              <a:ext cx="226215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/>
                <a:t>轻度认知障碍脑网络</a:t>
              </a:r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ADNI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  <p:sp>
          <p:nvSpPr>
            <p:cNvPr id="54" name="TextBox 9"/>
            <p:cNvSpPr txBox="1"/>
            <p:nvPr/>
          </p:nvSpPr>
          <p:spPr>
            <a:xfrm>
              <a:off x="6070481" y="5156868"/>
              <a:ext cx="2540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gradFill>
                    <a:gsLst>
                      <a:gs pos="0">
                        <a:prstClr val="black">
                          <a:lumMod val="85000"/>
                          <a:lumOff val="15000"/>
                        </a:prstClr>
                      </a:gs>
                      <a:gs pos="100000">
                        <a:prstClr val="black">
                          <a:lumMod val="85000"/>
                          <a:lumOff val="15000"/>
                        </a:prstClr>
                      </a:gs>
                    </a:gsLst>
                    <a:lin ang="5400000" scaled="1"/>
                  </a:gradFill>
                  <a:latin typeface="Times New Roman" panose="02020603050405020304" pitchFamily="18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dirty="0"/>
                <a:t>抑郁症脑网络</a:t>
              </a:r>
            </a:p>
            <a:p>
              <a:r>
                <a:rPr lang="zh-CN" altLang="en-US" dirty="0"/>
                <a:t>（</a:t>
              </a:r>
              <a:r>
                <a:rPr lang="en-US" altLang="zh-CN" dirty="0"/>
                <a:t>MDD-meta-project</a:t>
              </a:r>
              <a:r>
                <a:rPr lang="zh-CN" altLang="en-US" dirty="0"/>
                <a:t>）</a:t>
              </a:r>
              <a:endParaRPr lang="en-US" dirty="0"/>
            </a:p>
          </p:txBody>
        </p:sp>
        <p:cxnSp>
          <p:nvCxnSpPr>
            <p:cNvPr id="55" name="Straight Connector 12"/>
            <p:cNvCxnSpPr/>
            <p:nvPr/>
          </p:nvCxnSpPr>
          <p:spPr>
            <a:xfrm>
              <a:off x="3596197" y="2921067"/>
              <a:ext cx="0" cy="199118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15"/>
            <p:cNvCxnSpPr/>
            <p:nvPr/>
          </p:nvCxnSpPr>
          <p:spPr>
            <a:xfrm>
              <a:off x="6015547" y="2899801"/>
              <a:ext cx="0" cy="1991180"/>
            </a:xfrm>
            <a:prstGeom prst="line">
              <a:avLst/>
            </a:prstGeom>
            <a:ln w="2540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17"/>
            <p:cNvCxnSpPr/>
            <p:nvPr/>
          </p:nvCxnSpPr>
          <p:spPr>
            <a:xfrm flipV="1">
              <a:off x="2838450" y="3634863"/>
              <a:ext cx="0" cy="26035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18"/>
            <p:cNvCxnSpPr/>
            <p:nvPr/>
          </p:nvCxnSpPr>
          <p:spPr>
            <a:xfrm flipV="1">
              <a:off x="1943100" y="3634863"/>
              <a:ext cx="0" cy="83185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21"/>
            <p:cNvCxnSpPr/>
            <p:nvPr/>
          </p:nvCxnSpPr>
          <p:spPr>
            <a:xfrm>
              <a:off x="1943100" y="3634863"/>
              <a:ext cx="895350" cy="0"/>
            </a:xfrm>
            <a:prstGeom prst="line">
              <a:avLst/>
            </a:prstGeom>
            <a:ln w="1587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25"/>
            <p:cNvSpPr txBox="1"/>
            <p:nvPr/>
          </p:nvSpPr>
          <p:spPr>
            <a:xfrm>
              <a:off x="1790699" y="3214492"/>
              <a:ext cx="1269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提升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17.9%</a:t>
              </a:r>
            </a:p>
          </p:txBody>
        </p:sp>
        <p:grpSp>
          <p:nvGrpSpPr>
            <p:cNvPr id="100" name="Group 29"/>
            <p:cNvGrpSpPr/>
            <p:nvPr/>
          </p:nvGrpSpPr>
          <p:grpSpPr>
            <a:xfrm>
              <a:off x="4333875" y="3860288"/>
              <a:ext cx="895350" cy="555385"/>
              <a:chOff x="4333875" y="3466861"/>
              <a:chExt cx="895350" cy="831850"/>
            </a:xfrm>
          </p:grpSpPr>
          <p:cxnSp>
            <p:nvCxnSpPr>
              <p:cNvPr id="121" name="Straight Connector 26"/>
              <p:cNvCxnSpPr/>
              <p:nvPr/>
            </p:nvCxnSpPr>
            <p:spPr>
              <a:xfrm flipV="1">
                <a:off x="5229225" y="3466861"/>
                <a:ext cx="0" cy="26035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27"/>
              <p:cNvCxnSpPr/>
              <p:nvPr/>
            </p:nvCxnSpPr>
            <p:spPr>
              <a:xfrm flipV="1">
                <a:off x="4333875" y="3466861"/>
                <a:ext cx="0" cy="83185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28"/>
              <p:cNvCxnSpPr/>
              <p:nvPr/>
            </p:nvCxnSpPr>
            <p:spPr>
              <a:xfrm>
                <a:off x="4333875" y="3466861"/>
                <a:ext cx="89535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" name="TextBox 30"/>
            <p:cNvSpPr txBox="1"/>
            <p:nvPr/>
          </p:nvSpPr>
          <p:spPr>
            <a:xfrm>
              <a:off x="4161348" y="3495477"/>
              <a:ext cx="1269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提升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10.3%</a:t>
              </a:r>
            </a:p>
          </p:txBody>
        </p:sp>
        <p:grpSp>
          <p:nvGrpSpPr>
            <p:cNvPr id="104" name="Group 31"/>
            <p:cNvGrpSpPr/>
            <p:nvPr/>
          </p:nvGrpSpPr>
          <p:grpSpPr>
            <a:xfrm>
              <a:off x="6721580" y="3495633"/>
              <a:ext cx="895350" cy="898055"/>
              <a:chOff x="4333875" y="3466861"/>
              <a:chExt cx="895350" cy="831850"/>
            </a:xfrm>
          </p:grpSpPr>
          <p:cxnSp>
            <p:nvCxnSpPr>
              <p:cNvPr id="118" name="Straight Connector 32"/>
              <p:cNvCxnSpPr/>
              <p:nvPr/>
            </p:nvCxnSpPr>
            <p:spPr>
              <a:xfrm flipV="1">
                <a:off x="5229225" y="3466861"/>
                <a:ext cx="0" cy="183374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33"/>
              <p:cNvCxnSpPr/>
              <p:nvPr/>
            </p:nvCxnSpPr>
            <p:spPr>
              <a:xfrm flipV="1">
                <a:off x="4333875" y="3466861"/>
                <a:ext cx="0" cy="83185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34"/>
              <p:cNvCxnSpPr/>
              <p:nvPr/>
            </p:nvCxnSpPr>
            <p:spPr>
              <a:xfrm>
                <a:off x="4333875" y="3466861"/>
                <a:ext cx="895350" cy="0"/>
              </a:xfrm>
              <a:prstGeom prst="line">
                <a:avLst/>
              </a:prstGeom>
              <a:ln w="158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5" name="TextBox 35"/>
            <p:cNvSpPr txBox="1"/>
            <p:nvPr/>
          </p:nvSpPr>
          <p:spPr>
            <a:xfrm>
              <a:off x="6549053" y="3130822"/>
              <a:ext cx="12699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提升</a:t>
              </a:r>
              <a:r>
                <a:rPr lang="en-US" altLang="zh-CN" b="1" dirty="0">
                  <a:solidFill>
                    <a:srgbClr val="C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</a:rPr>
                <a:t>22.9%</a:t>
              </a:r>
            </a:p>
          </p:txBody>
        </p:sp>
        <p:cxnSp>
          <p:nvCxnSpPr>
            <p:cNvPr id="106" name="Straight Connector 47"/>
            <p:cNvCxnSpPr/>
            <p:nvPr/>
          </p:nvCxnSpPr>
          <p:spPr>
            <a:xfrm>
              <a:off x="1192384" y="5135534"/>
              <a:ext cx="741821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48"/>
            <p:cNvCxnSpPr/>
            <p:nvPr/>
          </p:nvCxnSpPr>
          <p:spPr>
            <a:xfrm>
              <a:off x="1192384" y="2899801"/>
              <a:ext cx="0" cy="223573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52"/>
            <p:cNvCxnSpPr/>
            <p:nvPr/>
          </p:nvCxnSpPr>
          <p:spPr>
            <a:xfrm>
              <a:off x="1139825" y="3041138"/>
              <a:ext cx="5255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53"/>
            <p:cNvCxnSpPr/>
            <p:nvPr/>
          </p:nvCxnSpPr>
          <p:spPr>
            <a:xfrm>
              <a:off x="1139825" y="3879338"/>
              <a:ext cx="5255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54"/>
            <p:cNvCxnSpPr/>
            <p:nvPr/>
          </p:nvCxnSpPr>
          <p:spPr>
            <a:xfrm>
              <a:off x="1143000" y="4717538"/>
              <a:ext cx="52559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TextBox 55"/>
            <p:cNvSpPr txBox="1"/>
            <p:nvPr/>
          </p:nvSpPr>
          <p:spPr>
            <a:xfrm>
              <a:off x="654562" y="2858726"/>
              <a:ext cx="651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1.00</a:t>
              </a:r>
            </a:p>
          </p:txBody>
        </p:sp>
        <p:sp>
          <p:nvSpPr>
            <p:cNvPr id="112" name="TextBox 56"/>
            <p:cNvSpPr txBox="1"/>
            <p:nvPr/>
          </p:nvSpPr>
          <p:spPr>
            <a:xfrm>
              <a:off x="654562" y="3693601"/>
              <a:ext cx="651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0.75</a:t>
              </a:r>
            </a:p>
          </p:txBody>
        </p:sp>
        <p:sp>
          <p:nvSpPr>
            <p:cNvPr id="113" name="TextBox 57"/>
            <p:cNvSpPr txBox="1"/>
            <p:nvPr/>
          </p:nvSpPr>
          <p:spPr>
            <a:xfrm>
              <a:off x="670840" y="4524030"/>
              <a:ext cx="6519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0.50</a:t>
              </a:r>
            </a:p>
          </p:txBody>
        </p:sp>
        <p:sp>
          <p:nvSpPr>
            <p:cNvPr id="114" name="TextBox 58"/>
            <p:cNvSpPr txBox="1"/>
            <p:nvPr/>
          </p:nvSpPr>
          <p:spPr>
            <a:xfrm rot="16200000">
              <a:off x="200643" y="3801217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准确率</a:t>
              </a:r>
              <a:endParaRPr 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5" name="Picture 60" descr="A picture containing text, screenshot, diagram, line&#10;&#10;Description automatically generated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377" t="39554" r="5401" b="43825"/>
            <a:stretch>
              <a:fillRect/>
            </a:stretch>
          </p:blipFill>
          <p:spPr>
            <a:xfrm>
              <a:off x="7429500" y="4255429"/>
              <a:ext cx="332174" cy="784273"/>
            </a:xfrm>
            <a:prstGeom prst="rect">
              <a:avLst/>
            </a:prstGeom>
          </p:spPr>
        </p:pic>
        <p:sp>
          <p:nvSpPr>
            <p:cNvPr id="116" name="TextBox 61"/>
            <p:cNvSpPr txBox="1"/>
            <p:nvPr/>
          </p:nvSpPr>
          <p:spPr>
            <a:xfrm>
              <a:off x="7689599" y="437868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基准方法</a:t>
              </a:r>
              <a:endParaRPr 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TextBox 62"/>
            <p:cNvSpPr txBox="1"/>
            <p:nvPr/>
          </p:nvSpPr>
          <p:spPr>
            <a:xfrm>
              <a:off x="7689599" y="4654855"/>
              <a:ext cx="894080" cy="3067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判别融合</a:t>
              </a:r>
              <a:endParaRPr 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0" name="矩形 1"/>
          <p:cNvSpPr>
            <a:spLocks noChangeArrowheads="1"/>
          </p:cNvSpPr>
          <p:nvPr/>
        </p:nvSpPr>
        <p:spPr bwMode="auto">
          <a:xfrm>
            <a:off x="1786786" y="6284214"/>
            <a:ext cx="5659329" cy="30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/>
            <a:r>
              <a:rPr lang="zh-CN" altLang="en-US" sz="1400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TNNLS</a:t>
            </a:r>
            <a:r>
              <a:rPr lang="en-US" altLang="en-US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JBHI</a:t>
            </a:r>
            <a:r>
              <a:rPr lang="zh-CN" altLang="en-US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Medical Image Analysis</a:t>
            </a:r>
            <a:r>
              <a:rPr lang="zh-CN" altLang="en-US" sz="1400" noProof="1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等发表论文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47980" y="1556385"/>
            <a:ext cx="8445500" cy="14204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 defTabSz="914400">
              <a:lnSpc>
                <a:spcPct val="135000"/>
              </a:lnSpc>
              <a:defRPr/>
            </a:pP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在三个公开慢性脑疾病数据库</a:t>
            </a:r>
            <a:r>
              <a:rPr lang="en-US" altLang="zh-CN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ADNI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被引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4500</a:t>
            </a:r>
            <a:r>
              <a:rPr lang="zh-CN" altLang="en-US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次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、</a:t>
            </a:r>
            <a:r>
              <a:rPr lang="en-US" altLang="zh-CN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ADHD-200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(</a:t>
            </a:r>
            <a:r>
              <a:rPr lang="zh-CN" altLang="en-US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被引用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300</a:t>
            </a:r>
            <a:r>
              <a:rPr lang="zh-CN" altLang="en-US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次</a:t>
            </a:r>
            <a:r>
              <a:rPr lang="en-US" altLang="zh-CN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和</a:t>
            </a:r>
            <a:r>
              <a:rPr lang="en-US" altLang="zh-CN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MDD-meta-project(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中国人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群抑郁症大样本库</a:t>
            </a:r>
            <a:r>
              <a:rPr lang="en-US" altLang="zh-CN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)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上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，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与临床诊断基准方法相比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  <a:sym typeface="+mn-ea"/>
              </a:rPr>
              <a:t>，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提出的图判别融合学习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方法平均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提高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17%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的诊断准确率。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2"/>
          <p:cNvSpPr txBox="1"/>
          <p:nvPr/>
        </p:nvSpPr>
        <p:spPr>
          <a:xfrm>
            <a:off x="394970" y="1417955"/>
            <a:ext cx="551815" cy="808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医院</a:t>
            </a:r>
          </a:p>
        </p:txBody>
      </p:sp>
      <p:sp>
        <p:nvSpPr>
          <p:cNvPr id="7" name="文本框 22"/>
          <p:cNvSpPr txBox="1"/>
          <p:nvPr/>
        </p:nvSpPr>
        <p:spPr>
          <a:xfrm>
            <a:off x="384810" y="3295650"/>
            <a:ext cx="551815" cy="88201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</a:p>
        </p:txBody>
      </p:sp>
      <p:sp>
        <p:nvSpPr>
          <p:cNvPr id="19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17462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  <a:sym typeface="+mn-lt"/>
              </a:rPr>
              <a:t>合作机构</a:t>
            </a:r>
          </a:p>
        </p:txBody>
      </p:sp>
      <p:sp>
        <p:nvSpPr>
          <p:cNvPr id="18" name="文本框 2"/>
          <p:cNvSpPr txBox="1"/>
          <p:nvPr/>
        </p:nvSpPr>
        <p:spPr>
          <a:xfrm>
            <a:off x="384810" y="5251450"/>
            <a:ext cx="551815" cy="8089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rcRect l="27200" t="18355" r="27429" b="17995"/>
          <a:stretch>
            <a:fillRect/>
          </a:stretch>
        </p:blipFill>
        <p:spPr>
          <a:xfrm>
            <a:off x="1945005" y="988060"/>
            <a:ext cx="1240790" cy="12573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rcRect t="24148" b="24030"/>
          <a:stretch>
            <a:fillRect/>
          </a:stretch>
        </p:blipFill>
        <p:spPr>
          <a:xfrm>
            <a:off x="3759200" y="1061085"/>
            <a:ext cx="2143125" cy="111061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rcRect r="85549"/>
          <a:stretch>
            <a:fillRect/>
          </a:stretch>
        </p:blipFill>
        <p:spPr>
          <a:xfrm>
            <a:off x="6776085" y="988060"/>
            <a:ext cx="1163955" cy="120078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772285" y="2338705"/>
            <a:ext cx="1585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附属第五医院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225290" y="2338705"/>
            <a:ext cx="1585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</a:p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肿瘤防治中心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547485" y="2329815"/>
            <a:ext cx="1585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广州医科大学附属肿瘤医院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6"/>
          <a:srcRect l="20211" t="28958" r="18222" b="26000"/>
          <a:stretch>
            <a:fillRect/>
          </a:stretch>
        </p:blipFill>
        <p:spPr>
          <a:xfrm>
            <a:off x="2023110" y="3013075"/>
            <a:ext cx="2169795" cy="10579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1987550" y="4100195"/>
            <a:ext cx="219265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广州金域医学检验集团股份有限公司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7">
            <a:clrChange>
              <a:clrFrom>
                <a:srgbClr val="F6F6F6">
                  <a:alpha val="100000"/>
                </a:srgbClr>
              </a:clrFrom>
              <a:clrTo>
                <a:srgbClr val="F6F6F6">
                  <a:alpha val="100000"/>
                  <a:alpha val="0"/>
                </a:srgbClr>
              </a:clrTo>
            </a:clrChange>
          </a:blip>
          <a:srcRect t="24593" b="21985"/>
          <a:stretch>
            <a:fillRect/>
          </a:stretch>
        </p:blipFill>
        <p:spPr>
          <a:xfrm>
            <a:off x="5209540" y="3115945"/>
            <a:ext cx="2143125" cy="1144905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5160010" y="4227195"/>
            <a:ext cx="219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altLang="en-US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华大基因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33720" y="4956810"/>
            <a:ext cx="1245235" cy="1245235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9"/>
          <a:srcRect l="16760" t="15430" r="17594" b="16029"/>
          <a:stretch>
            <a:fillRect/>
          </a:stretch>
        </p:blipFill>
        <p:spPr>
          <a:xfrm>
            <a:off x="1608455" y="4912360"/>
            <a:ext cx="1577340" cy="131826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1405" y="4912360"/>
            <a:ext cx="1326515" cy="132651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68235" y="4956810"/>
            <a:ext cx="1282065" cy="1282065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283335" y="6226175"/>
            <a:ext cx="219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en-US" altLang="zh-CN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UNC</a:t>
            </a:r>
            <a:r>
              <a:rPr lang="zh-CN" altLang="en-US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教堂山分校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197860" y="6243955"/>
            <a:ext cx="219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京都大学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218430" y="6228715"/>
            <a:ext cx="219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华南理工大学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7045960" y="6229985"/>
            <a:ext cx="219265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/>
            <a:r>
              <a:rPr lang="zh-CN" b="0" i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厦门大学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1171575" y="2997835"/>
            <a:ext cx="7647940" cy="1778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1171575" y="4819650"/>
            <a:ext cx="7647940" cy="1778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17462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  <a:sym typeface="+mn-lt"/>
              </a:rPr>
              <a:t>合作团队</a:t>
            </a:r>
          </a:p>
        </p:txBody>
      </p:sp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182245" y="1163955"/>
          <a:ext cx="8758555" cy="5247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72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959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66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99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9814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机构属性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单位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职务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方向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70">
                <a:tc rowSpan="3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陈明远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中山大学第五附属医院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副院长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复发、转移鼻咽癌的临床诊治和转化研究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8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刘立志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中山大学肿瘤防治中心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主任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医学影像诊断和分子影像学研究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钟熹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广州医科大学附属肿瘤医院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医生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肿瘤影像大数据与人工智能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6595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李映华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广州金域医学检验集团股份有限公司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副总裁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金域集团首席信息官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36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金鑫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华大股份智慧医学研究院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副院长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基因组学，生物信息学，群体遗传学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8145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吴国荣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UNC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教堂山分校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副教授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人工智能，神经科学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8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Akutsu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日本京都大学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生物信息学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8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蔡宏民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杰青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人工智能，生物信息学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14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杨朝勇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厦门大学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杰青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单细胞时空组学测序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17462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  <a:sym typeface="+mn-lt"/>
              </a:rPr>
              <a:t>团队成员</a:t>
            </a:r>
          </a:p>
        </p:txBody>
      </p:sp>
      <p:graphicFrame>
        <p:nvGraphicFramePr>
          <p:cNvPr id="18" name="表格 17"/>
          <p:cNvGraphicFramePr/>
          <p:nvPr>
            <p:custDataLst>
              <p:tags r:id="rId1"/>
            </p:custDataLst>
          </p:nvPr>
        </p:nvGraphicFramePr>
        <p:xfrm>
          <a:off x="434340" y="1327150"/>
          <a:ext cx="8351520" cy="265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281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5641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硕博生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去向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盛校棋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区论文，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华南理工大学博士后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黄捷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区论文，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农业银行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刘欢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区论文，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UNC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教堂山分校博士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邓冉冉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篇</a:t>
                      </a: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区论文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中国建设银行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434340" y="929640"/>
            <a:ext cx="244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已毕业学生：</a:t>
            </a:r>
          </a:p>
        </p:txBody>
      </p:sp>
      <p:graphicFrame>
        <p:nvGraphicFramePr>
          <p:cNvPr id="22" name="表格 21"/>
          <p:cNvGraphicFramePr/>
          <p:nvPr>
            <p:custDataLst>
              <p:tags r:id="rId2"/>
            </p:custDataLst>
          </p:nvPr>
        </p:nvGraphicFramePr>
        <p:xfrm>
          <a:off x="434340" y="4448175"/>
          <a:ext cx="8358505" cy="20669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4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9992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硕博生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刘嘉文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硕士生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深度图流形学习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谢家辉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跨图匹配神经网络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肖孜茹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华南理工大学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图扩散生成网络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杭州师范大学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异构图卷积神经网络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34340" y="4050665"/>
            <a:ext cx="24434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在读学生：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58EA6DF-7D28-4E4D-8699-3CB44211E1D1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48299699"/>
              </p:ext>
            </p:extLst>
          </p:nvPr>
        </p:nvGraphicFramePr>
        <p:xfrm>
          <a:off x="392747" y="951348"/>
          <a:ext cx="8358505" cy="27984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65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69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562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年级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硕博生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研究方向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柯炜楠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硕士生</a:t>
                      </a:r>
                      <a:endParaRPr lang="zh-CN" altLang="en-US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广东工业大学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病理图像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空间组学生成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28575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蔡国栋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广东工业大学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空间多组学数据生成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5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陈晓佳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广东工业大学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空间组学超分辨率生成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林彬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硕士生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广东工业大学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细胞通讯轨迹分析</a:t>
                      </a:r>
                      <a:endParaRPr 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黄浩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人工智能创新班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空间多组学数据分析平台</a:t>
                      </a:r>
                      <a:endParaRPr 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77097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吴思涛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本科生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计科伏羲班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空间多组学数据分析平台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28575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13560795"/>
                  </a:ext>
                </a:extLst>
              </a:tr>
            </a:tbl>
          </a:graphicData>
        </a:graphic>
      </p:graphicFrame>
      <p:sp>
        <p:nvSpPr>
          <p:cNvPr id="3" name="标题 1">
            <a:extLst>
              <a:ext uri="{FF2B5EF4-FFF2-40B4-BE49-F238E27FC236}">
                <a16:creationId xmlns:a16="http://schemas.microsoft.com/office/drawing/2014/main" id="{5E3648D6-EA5C-4BA3-9E39-2652BDFC380D}"/>
              </a:ext>
            </a:extLst>
          </p:cNvPr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marL="0" marR="0" lvl="0" indent="174625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3600" b="1" i="0" u="none" strike="noStrike" kern="1200" cap="none" spc="0" normalizeH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Times New Roman" panose="02020603050405020304" pitchFamily="18" charset="0"/>
                <a:cs typeface="+mn-cs"/>
                <a:sym typeface="+mn-lt"/>
              </a:rPr>
              <a:t>团队成员</a:t>
            </a:r>
          </a:p>
        </p:txBody>
      </p:sp>
    </p:spTree>
    <p:extLst>
      <p:ext uri="{BB962C8B-B14F-4D97-AF65-F5344CB8AC3E}">
        <p14:creationId xmlns:p14="http://schemas.microsoft.com/office/powerpoint/2010/main" val="2629023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sym typeface="+mn-lt"/>
              </a:rPr>
              <a:t>个人介绍</a:t>
            </a:r>
          </a:p>
        </p:txBody>
      </p:sp>
      <p:grpSp>
        <p:nvGrpSpPr>
          <p:cNvPr id="20" name="组合 9"/>
          <p:cNvGrpSpPr/>
          <p:nvPr/>
        </p:nvGrpSpPr>
        <p:grpSpPr bwMode="auto">
          <a:xfrm>
            <a:off x="2637790" y="1612900"/>
            <a:ext cx="6326505" cy="87630"/>
            <a:chOff x="551165" y="4067814"/>
            <a:chExt cx="6166867" cy="31074"/>
          </a:xfrm>
        </p:grpSpPr>
        <p:sp>
          <p:nvSpPr>
            <p:cNvPr id="21" name="矩形 11"/>
            <p:cNvSpPr/>
            <p:nvPr/>
          </p:nvSpPr>
          <p:spPr>
            <a:xfrm>
              <a:off x="1937619" y="4067814"/>
              <a:ext cx="4780413" cy="310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矩形 12"/>
            <p:cNvSpPr/>
            <p:nvPr/>
          </p:nvSpPr>
          <p:spPr>
            <a:xfrm>
              <a:off x="551165" y="4070186"/>
              <a:ext cx="1349550" cy="28702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矩形 13"/>
          <p:cNvSpPr/>
          <p:nvPr/>
        </p:nvSpPr>
        <p:spPr>
          <a:xfrm>
            <a:off x="2637661" y="1058793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2E75B6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ea"/>
                <a:sym typeface="+mn-lt"/>
              </a:rPr>
              <a:t>陈佳洲</a:t>
            </a:r>
          </a:p>
        </p:txBody>
      </p:sp>
      <p:grpSp>
        <p:nvGrpSpPr>
          <p:cNvPr id="24" name="组合 9"/>
          <p:cNvGrpSpPr/>
          <p:nvPr/>
        </p:nvGrpSpPr>
        <p:grpSpPr bwMode="auto">
          <a:xfrm>
            <a:off x="105410" y="3921125"/>
            <a:ext cx="8858250" cy="116205"/>
            <a:chOff x="551166" y="4076658"/>
            <a:chExt cx="8033663" cy="22230"/>
          </a:xfrm>
        </p:grpSpPr>
        <p:sp>
          <p:nvSpPr>
            <p:cNvPr id="25" name="矩形 16"/>
            <p:cNvSpPr/>
            <p:nvPr/>
          </p:nvSpPr>
          <p:spPr>
            <a:xfrm>
              <a:off x="1582576" y="4076658"/>
              <a:ext cx="7002253" cy="2223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6" name="矩形 17"/>
            <p:cNvSpPr/>
            <p:nvPr/>
          </p:nvSpPr>
          <p:spPr>
            <a:xfrm>
              <a:off x="551166" y="4076658"/>
              <a:ext cx="1007977" cy="2223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" panose="02020603050405020304" pitchFamily="18" charset="0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7" name="文本框 19"/>
          <p:cNvSpPr txBox="1"/>
          <p:nvPr/>
        </p:nvSpPr>
        <p:spPr>
          <a:xfrm>
            <a:off x="3818034" y="1218853"/>
            <a:ext cx="48674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方向：生物信息学、</a:t>
            </a:r>
            <a:r>
              <a:rPr lang="zh-CN" altLang="en-US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" panose="02020603050405020304" pitchFamily="18" charset="0"/>
                <a:ea typeface="微软雅黑" panose="020B0503020204020204" pitchFamily="34" charset="-122"/>
              </a:rPr>
              <a:t>脑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科学、机器学习</a:t>
            </a:r>
          </a:p>
        </p:txBody>
      </p:sp>
      <p:sp>
        <p:nvSpPr>
          <p:cNvPr id="28" name="Rectangle 9"/>
          <p:cNvSpPr>
            <a:spLocks noChangeArrowheads="1"/>
          </p:cNvSpPr>
          <p:nvPr/>
        </p:nvSpPr>
        <p:spPr bwMode="auto">
          <a:xfrm>
            <a:off x="2533650" y="1992630"/>
            <a:ext cx="6609715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680" indent="-360680" defTabSz="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</a:rPr>
              <a:t>2024.06-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</a:rPr>
              <a:t>至今，广东工业大学，计算机学院，副教授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Times" panose="02020603050405020304" pitchFamily="18" charset="0"/>
              <a:ea typeface="微软雅黑" panose="020B0503020204020204" pitchFamily="34" charset="-122"/>
            </a:endParaRPr>
          </a:p>
          <a:p>
            <a:pPr marL="360680" indent="-360680" defTabSz="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lang="en-US" altLang="zh-CN" sz="1600" dirty="0"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2021.03-2024.05</a:t>
            </a:r>
            <a:r>
              <a:rPr lang="zh-CN" altLang="en-US" sz="1600" dirty="0"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，华南理工大学，计算机科学与工程学院，博士后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" panose="02020603050405020304" pitchFamily="18" charset="0"/>
              <a:ea typeface="微软雅黑" panose="020B0503020204020204" pitchFamily="34" charset="-122"/>
              <a:sym typeface="+mn-lt"/>
            </a:endParaRPr>
          </a:p>
          <a:p>
            <a:pPr marL="360680" indent="-360680" defTabSz="457200">
              <a:lnSpc>
                <a:spcPct val="150000"/>
              </a:lnSpc>
              <a:buClr>
                <a:schemeClr val="accent5">
                  <a:lumMod val="75000"/>
                </a:schemeClr>
              </a:buClr>
              <a:buFont typeface="Arial" panose="020B0604020202020204" pitchFamily="34" charset="0"/>
              <a:buChar char="►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2019.09-2020.09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，北卡罗来纳大学教堂山分校</a:t>
            </a:r>
            <a:r>
              <a:rPr lang="zh-CN" altLang="en-US" sz="16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（美国）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sym typeface="+mn-lt"/>
              </a:rPr>
              <a:t>，访问学者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Times" panose="02020603050405020304" pitchFamily="18" charset="0"/>
              <a:ea typeface="微软雅黑" panose="020B0503020204020204" pitchFamily="34" charset="-122"/>
              <a:sym typeface="+mn-lt"/>
            </a:endParaRPr>
          </a:p>
          <a:p>
            <a:pPr marL="360680" marR="0" lvl="0" indent="-36068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75000"/>
                </a:schemeClr>
              </a:buClr>
              <a:buSzTx/>
              <a:buFont typeface="Arial" panose="020B0604020202020204" pitchFamily="34" charset="0"/>
              <a:buChar char="►"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</a:rPr>
              <a:t>2016.09-2020.12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</a:rPr>
              <a:t>，华南理工大学，计算机科学与技术，工学博士</a:t>
            </a:r>
          </a:p>
        </p:txBody>
      </p:sp>
      <p:graphicFrame>
        <p:nvGraphicFramePr>
          <p:cNvPr id="29" name="Table 17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92598483"/>
              </p:ext>
            </p:extLst>
          </p:nvPr>
        </p:nvGraphicFramePr>
        <p:xfrm>
          <a:off x="100330" y="4112895"/>
          <a:ext cx="4265295" cy="243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89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63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1816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学术机构任职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CCF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生物信息学</a:t>
                      </a:r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专业委员会</a:t>
                      </a:r>
                      <a:endParaRPr 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执行委员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CCF</a:t>
                      </a:r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生物信息学青年学者研讨会</a:t>
                      </a:r>
                      <a:r>
                        <a:rPr 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BIO-3NEW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执行委员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广东省医师协会人工智能临床应用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专委会委员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0" name="Table 17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460240" y="4093845"/>
          <a:ext cx="4504690" cy="26193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5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87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23240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学术期刊任职</a:t>
                      </a:r>
                    </a:p>
                  </a:txBody>
                  <a:tcPr>
                    <a:solidFill>
                      <a:srgbClr val="2E75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570">
                <a:tc>
                  <a:txBody>
                    <a:bodyPr/>
                    <a:lstStyle/>
                    <a:p>
                      <a:r>
                        <a:rPr lang="en-US" b="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Frontiers in Genetics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baseline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Review Editor</a:t>
                      </a:r>
                    </a:p>
                  </a:txBody>
                  <a:tcPr marL="36000" marR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935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BIBM 2022, 2023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程序委员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34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MICCAI 2023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程序委员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3290">
                <a:tc>
                  <a:txBody>
                    <a:bodyPr/>
                    <a:lstStyle/>
                    <a:p>
                      <a:r>
                        <a:rPr 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IEEE TMI, TNNLS, JBHI, B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riefing in Bioinformatics, MICCAI,</a:t>
                      </a:r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CN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IPMI, BIBM</a:t>
                      </a:r>
                    </a:p>
                  </a:txBody>
                  <a:tcPr marL="36000" marR="360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审稿人</a:t>
                      </a:r>
                    </a:p>
                  </a:txBody>
                  <a:tcPr marL="36000" marR="360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88" y="1077082"/>
            <a:ext cx="2160034" cy="2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6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6760684"/>
              </p:ext>
            </p:extLst>
          </p:nvPr>
        </p:nvGraphicFramePr>
        <p:xfrm>
          <a:off x="380365" y="904351"/>
          <a:ext cx="8408670" cy="463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0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72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3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6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4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740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序号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项目类型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项目名称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经费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执行周期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1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国家自然科学基金</a:t>
                      </a:r>
                    </a:p>
                    <a:p>
                      <a:pPr algn="ctr"/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面上基金项目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基于图计算的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空间多组学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数据生成和整合研究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50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  <a:endParaRPr lang="en-US" sz="1800" b="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2026-2029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953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科技部</a:t>
                      </a:r>
                      <a:r>
                        <a:rPr lang="en-US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国家</a:t>
                      </a:r>
                      <a:r>
                        <a:rPr lang="en-US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重点研发</a:t>
                      </a:r>
                      <a:r>
                        <a:rPr lang="en-US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计划课题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基于生成式算法的亚细胞精度</a:t>
                      </a:r>
                      <a:r>
                        <a:rPr lang="en-US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多组学</a:t>
                      </a:r>
                      <a:r>
                        <a:rPr lang="en-US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数字孪生细胞技术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294.11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2024-2027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16865684"/>
                  </a:ext>
                </a:extLst>
              </a:tr>
              <a:tr h="669536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国家自然科学基金</a:t>
                      </a:r>
                    </a:p>
                    <a:p>
                      <a:pPr algn="ctr"/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青年基金项目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基于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脑网络谐波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的阿尔茨海默症早期诊断分析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  <a:endParaRPr lang="en-US" sz="1800" b="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2022-2024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1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批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博士后特别资助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（站中）项目</a:t>
                      </a:r>
                      <a:endParaRPr lang="en-US" sz="1800" b="0" baseline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面向脑疾病的多尺度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脑网络小波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分析理论和应用研究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18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  <a:endParaRPr lang="en-US" sz="1800" b="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2023-2024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70090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第</a:t>
                      </a:r>
                      <a:r>
                        <a:rPr lang="en-US" altLang="zh-CN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69</a:t>
                      </a:r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批博士后</a:t>
                      </a:r>
                      <a:endParaRPr lang="en-US" altLang="zh-CN" sz="1800" b="0" baseline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面上基金项目</a:t>
                      </a:r>
                      <a:endParaRPr lang="en-US" sz="1800" b="0" baseline="0" dirty="0">
                        <a:solidFill>
                          <a:schemeClr val="tx1"/>
                        </a:solidFill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基于</a:t>
                      </a:r>
                      <a:r>
                        <a:rPr lang="zh-CN" altLang="en-US" sz="1800" b="1" kern="1200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多源异构大数据</a:t>
                      </a:r>
                      <a:r>
                        <a:rPr lang="zh-CN" altLang="en-US" sz="1800" b="0" kern="120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的阿尔茨海默症早期诊断分析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  <a:endParaRPr lang="en-US" sz="1800" b="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2021-2023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1200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广东自然科学基金面上基金项目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kern="120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多源异构</a:t>
                      </a:r>
                      <a:r>
                        <a:rPr lang="zh-CN" altLang="en-US" sz="1800" b="1" kern="1200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生物医学大数据融合</a:t>
                      </a:r>
                      <a:r>
                        <a:rPr lang="zh-CN" altLang="en-US" sz="1800" b="0" kern="120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方法研究及应用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万</a:t>
                      </a:r>
                      <a:endParaRPr lang="en-US" sz="1800" b="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2022-2024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矩形: 圆角 3"/>
          <p:cNvSpPr/>
          <p:nvPr/>
        </p:nvSpPr>
        <p:spPr>
          <a:xfrm>
            <a:off x="380365" y="5565775"/>
            <a:ext cx="8408670" cy="915670"/>
          </a:xfrm>
          <a:prstGeom prst="roundRect">
            <a:avLst>
              <a:gd name="adj" fmla="val 11349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fontAlgn="auto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Tx/>
              <a:defRPr/>
            </a:pP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主持国家级项目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项，博士后项目2项，广东省面上项目</a:t>
            </a:r>
            <a:r>
              <a:rPr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项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项目总金额超 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410</a:t>
            </a:r>
            <a:r>
              <a:rPr lang="zh-CN" altLang="en-US" sz="22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万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元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聚焦生物医学数据分析方法研究和应用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sym typeface="+mn-lt"/>
              </a:rPr>
              <a:t>主持项目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微软雅黑" panose="020B0503020204020204" pitchFamily="34" charset="-122"/>
                <a:sym typeface="+mn-lt"/>
              </a:rPr>
              <a:t>论文发表</a:t>
            </a:r>
            <a:endParaRPr lang="zh-CN" altLang="en-US" dirty="0">
              <a:solidFill>
                <a:srgbClr val="2E75B6"/>
              </a:solidFill>
              <a:latin typeface="微软雅黑" panose="020B0503020204020204" pitchFamily="34" charset="-122"/>
              <a:sym typeface="+mn-lt"/>
            </a:endParaRPr>
          </a:p>
        </p:txBody>
      </p:sp>
      <p:graphicFrame>
        <p:nvGraphicFramePr>
          <p:cNvPr id="18" name="Table 1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39700" y="3007360"/>
          <a:ext cx="8788400" cy="259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期刊名字</a:t>
                      </a: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篇数</a:t>
                      </a: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JCR</a:t>
                      </a:r>
                      <a:r>
                        <a:rPr lang="zh-CN" altLang="en-US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分区</a:t>
                      </a:r>
                      <a:endParaRPr lang="en-US" sz="2000" baseline="0" dirty="0">
                        <a:latin typeface="Times New Roman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IF</a:t>
                      </a:r>
                    </a:p>
                  </a:txBody>
                  <a:tcPr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IEEE Trans. on Neural Networks and Learning Systems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Q1(TOP)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14.255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IEEE Trans. on Medical Imaging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Q1(TOP)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11.037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IEEE Trans. on Biomedical Engineering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4.756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IEEE Journal of Biomedical and Health Informatics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Q1(TOP)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7.021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Medical Image Analysis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Q1(TOP)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13.828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Briefings in Bioinformatics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Q1(TOP)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baseline="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</a:rPr>
                        <a:t>13.994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39065" y="1153795"/>
            <a:ext cx="8789035" cy="1796415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7"/>
          <p:cNvSpPr txBox="1"/>
          <p:nvPr>
            <p:custDataLst>
              <p:tags r:id="rId2"/>
            </p:custDataLst>
          </p:nvPr>
        </p:nvSpPr>
        <p:spPr>
          <a:xfrm>
            <a:off x="2195195" y="909320"/>
            <a:ext cx="4552950" cy="4603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学术论文统计</a:t>
            </a:r>
          </a:p>
        </p:txBody>
      </p:sp>
      <p:sp>
        <p:nvSpPr>
          <p:cNvPr id="9" name="矩形 8"/>
          <p:cNvSpPr/>
          <p:nvPr/>
        </p:nvSpPr>
        <p:spPr>
          <a:xfrm>
            <a:off x="262890" y="1330960"/>
            <a:ext cx="8557260" cy="767715"/>
          </a:xfrm>
          <a:prstGeom prst="rect">
            <a:avLst/>
          </a:prstGeom>
        </p:spPr>
        <p:txBody>
          <a:bodyPr wrap="square" rIns="72000">
            <a:spAutoFit/>
          </a:bodyPr>
          <a:lstStyle/>
          <a:p>
            <a:pPr indent="447675" algn="just">
              <a:lnSpc>
                <a:spcPct val="110000"/>
              </a:lnSpc>
              <a:defRPr/>
            </a:pP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在</a:t>
            </a:r>
            <a:r>
              <a:rPr kumimoji="0" lang="en-US" altLang="zh-CN" sz="1600" b="1" i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TPAMI</a:t>
            </a:r>
            <a:r>
              <a:rPr kumimoji="0" lang="zh-CN" altLang="en-US" sz="1600" b="1" i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1600" b="1" i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TNNLS、TMI</a:t>
            </a:r>
            <a:r>
              <a:rPr kumimoji="0" lang="zh-CN" altLang="en-US" sz="1600" b="1" i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  <a:sym typeface="+mn-ea"/>
              </a:rPr>
              <a:t>、</a:t>
            </a:r>
            <a:r>
              <a:rPr kumimoji="0" lang="en-US" altLang="zh-CN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TCYB</a:t>
            </a: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TBME</a:t>
            </a: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JBHI</a:t>
            </a: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MIA</a:t>
            </a:r>
            <a:r>
              <a:rPr lang="en-US" altLang="zh-CN" sz="160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IPMI</a:t>
            </a:r>
            <a:r>
              <a:rPr lang="en-US" altLang="zh-CN" sz="160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en-US" altLang="zh-CN" sz="160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Briefings</a:t>
            </a:r>
            <a:r>
              <a:rPr lang="en-US" altLang="zh-CN" sz="160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 in Bioinformatics </a:t>
            </a:r>
            <a:r>
              <a:rPr lang="en-US" altLang="zh-CN" sz="160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kumimoji="0" lang="en-US" altLang="zh-CN" sz="1600" b="0" i="0" baseline="0" noProof="0" dirty="0" err="1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Bioinformatics</a:t>
            </a: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等国际权威期刊、会议发表论文共 </a:t>
            </a:r>
            <a:r>
              <a:rPr kumimoji="1" lang="en-US" altLang="zh-CN" sz="2400" b="1" i="0" baseline="0" noProof="0" dirty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38</a:t>
            </a:r>
            <a:r>
              <a:rPr kumimoji="1" lang="en-US" altLang="zh-CN" sz="2000" b="1" i="0" baseline="0" noProof="0" dirty="0">
                <a:ln>
                  <a:noFill/>
                </a:ln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 </a:t>
            </a:r>
            <a:r>
              <a:rPr kumimoji="0" lang="zh-CN" altLang="en-US" sz="1600" b="0" i="0" baseline="0" noProof="0" dirty="0">
                <a:ln>
                  <a:noFill/>
                </a:ln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篇。</a:t>
            </a:r>
            <a:endParaRPr kumimoji="0" lang="zh-CN" altLang="en-US" sz="1600" b="0" i="0" baseline="0" noProof="0" dirty="0">
              <a:ln>
                <a:noFill/>
              </a:ln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0" name="表格 3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286385" y="2062480"/>
          <a:ext cx="855726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2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2225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40">
                <a:tc>
                  <a:txBody>
                    <a:bodyPr/>
                    <a:lstStyle/>
                    <a:p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第一或通讯作者：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1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20</a:t>
                      </a:r>
                      <a:r>
                        <a:rPr lang="en-US" altLang="zh-CN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篇 </a:t>
                      </a:r>
                      <a:endParaRPr lang="en-US" altLang="zh-CN" sz="1800" b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影响因子大于 </a:t>
                      </a:r>
                      <a:r>
                        <a:rPr lang="en-US" altLang="zh-CN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10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：</a:t>
                      </a:r>
                      <a:endParaRPr lang="en-US" altLang="zh-CN" sz="1800" b="0" noProof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1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15</a:t>
                      </a:r>
                      <a:r>
                        <a:rPr lang="en-US" altLang="zh-CN" sz="1800" b="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 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篇 </a:t>
                      </a:r>
                      <a:endParaRPr lang="en-US" altLang="zh-CN" sz="1800" b="0" noProof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IEEE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汇刊或中科院一区：</a:t>
                      </a:r>
                      <a:endParaRPr lang="en-US" altLang="zh-CN" sz="1800" b="0" noProof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1" noProof="0" dirty="0">
                          <a:solidFill>
                            <a:srgbClr val="C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17 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  <a:sym typeface="+mn-ea"/>
                        </a:rPr>
                        <a:t>篇 </a:t>
                      </a:r>
                      <a:endParaRPr lang="en-US" altLang="zh-CN" sz="1800" b="0" noProof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  <a:sym typeface="+mn-ea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单篇最高引用：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1" lang="en-US" altLang="zh-CN" sz="2000" b="1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147</a:t>
                      </a:r>
                      <a:r>
                        <a:rPr lang="en-US" altLang="zh-CN" sz="1800" b="0" noProof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 </a:t>
                      </a:r>
                      <a:r>
                        <a:rPr lang="zh-CN" altLang="en-US" sz="1800" b="0" noProof="0" dirty="0">
                          <a:gradFill>
                            <a:gsLst>
                              <a:gs pos="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  <a:gs pos="100000">
                                <a:schemeClr val="tx1">
                                  <a:lumMod val="85000"/>
                                  <a:lumOff val="15000"/>
                                </a:schemeClr>
                              </a:gs>
                            </a:gsLst>
                            <a:lin ang="5400000" scaled="1"/>
                          </a:gra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Arial" panose="020B0604020202020204" pitchFamily="34" charset="0"/>
                        </a:rPr>
                        <a:t>次</a:t>
                      </a:r>
                      <a:endParaRPr lang="en-US" altLang="zh-CN" sz="1800" b="0" noProof="0" dirty="0">
                        <a:gradFill>
                          <a:gsLst>
                            <a:gs pos="0">
                              <a:schemeClr val="tx1">
                                <a:lumMod val="85000"/>
                                <a:lumOff val="15000"/>
                              </a:schemeClr>
                            </a:gs>
                            <a:gs pos="100000">
                              <a:schemeClr val="tx1">
                                <a:lumMod val="85000"/>
                                <a:lumOff val="15000"/>
                              </a:schemeClr>
                            </a:gs>
                          </a:gsLst>
                          <a:lin ang="5400000" scaled="1"/>
                        </a:gra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矩形: 圆角 24"/>
          <p:cNvSpPr/>
          <p:nvPr/>
        </p:nvSpPr>
        <p:spPr>
          <a:xfrm>
            <a:off x="453123" y="5652514"/>
            <a:ext cx="8252288" cy="886417"/>
          </a:xfrm>
          <a:prstGeom prst="roundRect">
            <a:avLst>
              <a:gd name="adj" fmla="val 11349"/>
            </a:avLst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 fontAlgn="auto">
              <a:spcBef>
                <a:spcPts val="0"/>
              </a:spcBef>
              <a:spcAft>
                <a:spcPts val="600"/>
              </a:spcAft>
              <a:buClr>
                <a:srgbClr val="002060"/>
              </a:buClr>
              <a:buSzTx/>
              <a:defRPr/>
            </a:pP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人工智能、生物信息学、医学影像等领域国际权威期刊发表高水平论文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38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r>
              <a:rPr lang="zh-CN" altLang="en-US" sz="2400" b="1" dirty="0">
                <a:solidFill>
                  <a:srgbClr val="0000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，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汇刊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或中科院一区</a:t>
            </a: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17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篇</a:t>
            </a:r>
            <a:endParaRPr lang="zh-CN" altLang="en-US" sz="24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/>
    </mc:Choice>
    <mc:Fallback xmlns="">
      <p:transition spd="med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7.广东省计算机学会优秀论文20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385" y="4326255"/>
            <a:ext cx="1897200" cy="1423364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sym typeface="+mn-lt"/>
              </a:rPr>
              <a:t>科研奖励</a:t>
            </a:r>
          </a:p>
        </p:txBody>
      </p:sp>
      <p:graphicFrame>
        <p:nvGraphicFramePr>
          <p:cNvPr id="3" name="Table 16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367665" y="979170"/>
          <a:ext cx="8408670" cy="3016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7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254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95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05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7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序号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奖励名称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获奖项目名称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排序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获奖</a:t>
                      </a:r>
                    </a:p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时间</a:t>
                      </a:r>
                      <a:endParaRPr lang="en-US" sz="1800" baseline="0" dirty="0">
                        <a:latin typeface="Times" panose="02020603050405020304" pitchFamily="18" charset="0"/>
                        <a:ea typeface="微软雅黑" panose="020B0503020204020204" pitchFamily="34" charset="-122"/>
                      </a:endParaRPr>
                    </a:p>
                  </a:txBody>
                  <a:tcPr marL="68580" marR="68580" marT="34290" marB="34290" anchor="ctr">
                    <a:solidFill>
                      <a:srgbClr val="2E75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广东省人工智能产业协会科学技术奖</a:t>
                      </a:r>
                      <a:r>
                        <a:rPr lang="en-US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自然科学奖一等奖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超高维小样本无监督学习及其在</a:t>
                      </a:r>
                      <a:r>
                        <a:rPr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生物医学</a:t>
                      </a:r>
                      <a:r>
                        <a:rPr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领域的应用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005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ACM SIGBIO CHAPTER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新星奖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复杂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生物网络分析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ACM SIGBIO CHAPTER</a:t>
                      </a:r>
                      <a:r>
                        <a:rPr lang="zh-CN" altLang="en-US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优博奖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网络分析方法</a:t>
                      </a:r>
                      <a:r>
                        <a:rPr sz="18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及其疾病标志物识别应用研究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2021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08025"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广东省计算机学会优秀论文</a:t>
                      </a:r>
                    </a:p>
                    <a:p>
                      <a:pPr algn="ctr"/>
                      <a:r>
                        <a:rPr lang="zh-CN" altLang="en-US" sz="1800" b="1" kern="1200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  <a:cs typeface="+mn-cs"/>
                        </a:rPr>
                        <a:t>二等奖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800" b="1" baseline="0" dirty="0">
                          <a:solidFill>
                            <a:srgbClr val="C00000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图谐波</a:t>
                      </a:r>
                      <a:r>
                        <a:rPr lang="zh-CN" sz="1800" b="0" baseline="0" dirty="0">
                          <a:solidFill>
                            <a:schemeClr val="tx1"/>
                          </a:solidFill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流形学习方法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 baseline="0" dirty="0">
                          <a:latin typeface="Times" panose="02020603050405020304" pitchFamily="18" charset="0"/>
                          <a:ea typeface="微软雅黑" panose="020B0503020204020204" pitchFamily="34" charset="-122"/>
                        </a:rPr>
                        <a:t>2023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" name="图片 6" descr="2.广东省计算机学会优秀论文2023"/>
          <p:cNvPicPr>
            <a:picLocks noChangeAspect="1"/>
          </p:cNvPicPr>
          <p:nvPr/>
        </p:nvPicPr>
        <p:blipFill>
          <a:blip r:embed="rId5"/>
          <a:srcRect l="7301" t="3235" r="7301" b="4348"/>
          <a:stretch>
            <a:fillRect/>
          </a:stretch>
        </p:blipFill>
        <p:spPr>
          <a:xfrm rot="16200000">
            <a:off x="6638925" y="4518660"/>
            <a:ext cx="1619250" cy="226758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3.2022年度广东省人工智能产业协会自然科学奖一等奖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15" y="4183380"/>
            <a:ext cx="1654175" cy="233997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4.ACM SIGBIO China优博奖"/>
          <p:cNvPicPr>
            <a:picLocks noChangeAspect="1"/>
          </p:cNvPicPr>
          <p:nvPr/>
        </p:nvPicPr>
        <p:blipFill>
          <a:blip r:embed="rId7"/>
          <a:srcRect l="6466" t="3209" r="6600" b="2717"/>
          <a:stretch>
            <a:fillRect/>
          </a:stretch>
        </p:blipFill>
        <p:spPr>
          <a:xfrm>
            <a:off x="4343400" y="4173855"/>
            <a:ext cx="1678260" cy="23508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附件7-ACM SIGBIO CHAPTER新星奖_00"/>
          <p:cNvPicPr>
            <a:picLocks noChangeAspect="1"/>
          </p:cNvPicPr>
          <p:nvPr/>
        </p:nvPicPr>
        <p:blipFill>
          <a:blip r:embed="rId8"/>
          <a:srcRect l="14056" t="9282" r="12574" b="11349"/>
          <a:stretch>
            <a:fillRect/>
          </a:stretch>
        </p:blipFill>
        <p:spPr>
          <a:xfrm>
            <a:off x="2371725" y="4173855"/>
            <a:ext cx="1677670" cy="2349500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3" name="文本框 12"/>
          <p:cNvSpPr txBox="1"/>
          <p:nvPr/>
        </p:nvSpPr>
        <p:spPr>
          <a:xfrm>
            <a:off x="529590" y="6064250"/>
            <a:ext cx="924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en-US" sz="1600" b="1" dirty="0">
                <a:solidFill>
                  <a:srgbClr val="C00000"/>
                </a:solidFill>
                <a:latin typeface="Times" panose="02020603050405020304" pitchFamily="18" charset="0"/>
                <a:ea typeface="微软雅黑" panose="020B0503020204020204" pitchFamily="34" charset="-122"/>
                <a:sym typeface="+mn-ea"/>
              </a:rPr>
              <a:t>一等奖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446020" y="6094095"/>
            <a:ext cx="924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" panose="02020603050405020304" pitchFamily="18" charset="0"/>
                <a:ea typeface="微软雅黑" panose="020B0503020204020204" pitchFamily="34" charset="-122"/>
                <a:sym typeface="+mn-ea"/>
              </a:rPr>
              <a:t>新星奖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30395" y="6107430"/>
            <a:ext cx="924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" panose="02020603050405020304" pitchFamily="18" charset="0"/>
                <a:ea typeface="微软雅黑" panose="020B0503020204020204" pitchFamily="34" charset="-122"/>
                <a:sym typeface="+mn-ea"/>
              </a:rPr>
              <a:t>优博奖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391910" y="6110605"/>
            <a:ext cx="92456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  <a:latin typeface="Times" panose="02020603050405020304" pitchFamily="18" charset="0"/>
                <a:ea typeface="微软雅黑" panose="020B0503020204020204" pitchFamily="34" charset="-122"/>
                <a:sym typeface="+mn-ea"/>
              </a:rPr>
              <a:t>二等奖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lang="zh-CN" altLang="en-US"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研究背景</a:t>
            </a:r>
          </a:p>
        </p:txBody>
      </p:sp>
      <p:sp>
        <p:nvSpPr>
          <p:cNvPr id="6" name="文本框 68"/>
          <p:cNvSpPr txBox="1"/>
          <p:nvPr/>
        </p:nvSpPr>
        <p:spPr>
          <a:xfrm>
            <a:off x="518198" y="994946"/>
            <a:ext cx="80842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800" b="1" dirty="0">
                <a:solidFill>
                  <a:srgbClr val="2E75B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生物网络涵盖复杂疾病从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微观</a:t>
            </a:r>
            <a:r>
              <a:rPr lang="zh-CN" altLang="en-US" sz="2800" b="1" dirty="0">
                <a:solidFill>
                  <a:srgbClr val="2E75B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到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宏观</a:t>
            </a:r>
            <a:r>
              <a:rPr lang="zh-CN" altLang="en-US" sz="2800" b="1" dirty="0">
                <a:solidFill>
                  <a:srgbClr val="2E75B6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整个衍变过程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4483789" y="1485519"/>
            <a:ext cx="4335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——</a:t>
            </a:r>
            <a:r>
              <a:rPr lang="en-US" altLang="zh-CN" b="1" i="1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Diogo</a:t>
            </a:r>
            <a:r>
              <a:rPr lang="en-US" altLang="zh-CN" b="1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M. Camacho, et al. Cell, 2018.</a:t>
            </a:r>
            <a:endParaRPr lang="en-US" dirty="0"/>
          </a:p>
        </p:txBody>
      </p:sp>
      <p:pic>
        <p:nvPicPr>
          <p:cNvPr id="70" name="Picture 6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/>
          <a:stretch>
            <a:fillRect/>
          </a:stretch>
        </p:blipFill>
        <p:spPr bwMode="auto">
          <a:xfrm>
            <a:off x="4907280" y="5440045"/>
            <a:ext cx="87249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图片 7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3935730" y="5389245"/>
            <a:ext cx="855345" cy="792480"/>
          </a:xfrm>
          <a:prstGeom prst="rect">
            <a:avLst/>
          </a:prstGeom>
        </p:spPr>
      </p:pic>
      <p:pic>
        <p:nvPicPr>
          <p:cNvPr id="72" name="图片 71" descr="图片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6057900" y="5410200"/>
            <a:ext cx="669925" cy="817245"/>
          </a:xfrm>
          <a:prstGeom prst="rect">
            <a:avLst/>
          </a:prstGeom>
        </p:spPr>
      </p:pic>
      <p:sp>
        <p:nvSpPr>
          <p:cNvPr id="73" name="文本框 38"/>
          <p:cNvSpPr txBox="1"/>
          <p:nvPr>
            <p:custDataLst>
              <p:tags r:id="rId4"/>
            </p:custDataLst>
          </p:nvPr>
        </p:nvSpPr>
        <p:spPr>
          <a:xfrm>
            <a:off x="3841115" y="6262370"/>
            <a:ext cx="1234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结构网络</a:t>
            </a:r>
          </a:p>
        </p:txBody>
      </p:sp>
      <p:sp>
        <p:nvSpPr>
          <p:cNvPr id="74" name="文本框 38"/>
          <p:cNvSpPr txBox="1"/>
          <p:nvPr>
            <p:custDataLst>
              <p:tags r:id="rId5"/>
            </p:custDataLst>
          </p:nvPr>
        </p:nvSpPr>
        <p:spPr>
          <a:xfrm>
            <a:off x="4886960" y="6276975"/>
            <a:ext cx="11391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功能网络</a:t>
            </a:r>
          </a:p>
        </p:txBody>
      </p:sp>
      <p:sp>
        <p:nvSpPr>
          <p:cNvPr id="76" name="文本框 38"/>
          <p:cNvSpPr txBox="1"/>
          <p:nvPr>
            <p:custDataLst>
              <p:tags r:id="rId6"/>
            </p:custDataLst>
          </p:nvPr>
        </p:nvSpPr>
        <p:spPr>
          <a:xfrm>
            <a:off x="5951855" y="6283325"/>
            <a:ext cx="11906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病理网络</a:t>
            </a:r>
          </a:p>
        </p:txBody>
      </p:sp>
      <p:pic>
        <p:nvPicPr>
          <p:cNvPr id="59" name="Picture 2" descr="这四个网站了解一下，让你轻松预测相互作用蛋白！"/>
          <p:cNvPicPr>
            <a:picLocks noChangeAspect="1" noChangeArrowheads="1"/>
          </p:cNvPicPr>
          <p:nvPr/>
        </p:nvPicPr>
        <p:blipFill rotWithShape="1">
          <a:blip r:embed="rId28" cstate="print">
            <a:clrChange>
              <a:clrFrom>
                <a:srgbClr val="F7F6F2"/>
              </a:clrFrom>
              <a:clrTo>
                <a:srgbClr val="F7F6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0" t="17789" r="27760"/>
          <a:stretch>
            <a:fillRect/>
          </a:stretch>
        </p:blipFill>
        <p:spPr bwMode="auto">
          <a:xfrm>
            <a:off x="1480185" y="5346065"/>
            <a:ext cx="937895" cy="890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/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965" y="5462270"/>
            <a:ext cx="987425" cy="790575"/>
          </a:xfrm>
          <a:prstGeom prst="rect">
            <a:avLst/>
          </a:prstGeom>
        </p:spPr>
      </p:pic>
      <p:pic>
        <p:nvPicPr>
          <p:cNvPr id="61" name="Picture 4"/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6825" y="5396865"/>
            <a:ext cx="1078230" cy="80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本框 38"/>
          <p:cNvSpPr txBox="1"/>
          <p:nvPr/>
        </p:nvSpPr>
        <p:spPr>
          <a:xfrm>
            <a:off x="278130" y="6247765"/>
            <a:ext cx="123444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基因</a:t>
            </a:r>
            <a:r>
              <a:rPr lang="zh-CN" altLang="en-US" sz="1600" dirty="0">
                <a:solidFill>
                  <a:prstClr val="black"/>
                </a:solidFill>
                <a:latin typeface="Times" panose="02020603050405020304" pitchFamily="18" charset="0"/>
                <a:ea typeface="微软雅黑" panose="020B0503020204020204" pitchFamily="34" charset="-122"/>
              </a:rPr>
              <a:t>调控</a:t>
            </a:r>
            <a:endParaRPr kumimoji="0" lang="zh-CN" altLang="en-US" sz="1600" b="0" i="0" u="none" strike="noStrike" kern="1200" cap="none" spc="0" normalizeH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文本框 38"/>
          <p:cNvSpPr txBox="1"/>
          <p:nvPr/>
        </p:nvSpPr>
        <p:spPr>
          <a:xfrm>
            <a:off x="1384300" y="6249670"/>
            <a:ext cx="113919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蛋白互作</a:t>
            </a:r>
          </a:p>
        </p:txBody>
      </p:sp>
      <p:sp>
        <p:nvSpPr>
          <p:cNvPr id="64" name="文本框 38"/>
          <p:cNvSpPr txBox="1"/>
          <p:nvPr>
            <p:custDataLst>
              <p:tags r:id="rId8"/>
            </p:custDataLst>
          </p:nvPr>
        </p:nvSpPr>
        <p:spPr>
          <a:xfrm>
            <a:off x="2559685" y="6256020"/>
            <a:ext cx="11906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代谢关联</a:t>
            </a:r>
          </a:p>
        </p:txBody>
      </p:sp>
      <p:pic>
        <p:nvPicPr>
          <p:cNvPr id="82" name="图片 8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7071995" y="5533390"/>
            <a:ext cx="835660" cy="604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8018780" y="5485130"/>
            <a:ext cx="946785" cy="648970"/>
          </a:xfrm>
          <a:prstGeom prst="rect">
            <a:avLst/>
          </a:prstGeom>
        </p:spPr>
      </p:pic>
      <p:sp>
        <p:nvSpPr>
          <p:cNvPr id="11" name="文本框 38"/>
          <p:cNvSpPr txBox="1"/>
          <p:nvPr>
            <p:custDataLst>
              <p:tags r:id="rId11"/>
            </p:custDataLst>
          </p:nvPr>
        </p:nvSpPr>
        <p:spPr>
          <a:xfrm>
            <a:off x="7010400" y="6270625"/>
            <a:ext cx="11906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医学影像</a:t>
            </a:r>
          </a:p>
        </p:txBody>
      </p:sp>
      <p:sp>
        <p:nvSpPr>
          <p:cNvPr id="12" name="文本框 38"/>
          <p:cNvSpPr txBox="1"/>
          <p:nvPr>
            <p:custDataLst>
              <p:tags r:id="rId12"/>
            </p:custDataLst>
          </p:nvPr>
        </p:nvSpPr>
        <p:spPr>
          <a:xfrm>
            <a:off x="8042275" y="6283325"/>
            <a:ext cx="119062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2020603050405020304" pitchFamily="18" charset="0"/>
                <a:ea typeface="微软雅黑" panose="020B0503020204020204" pitchFamily="34" charset="-122"/>
                <a:cs typeface="+mn-cs"/>
              </a:rPr>
              <a:t>临床文本</a:t>
            </a:r>
          </a:p>
        </p:txBody>
      </p:sp>
      <p:sp>
        <p:nvSpPr>
          <p:cNvPr id="13" name="右大括号 12"/>
          <p:cNvSpPr/>
          <p:nvPr/>
        </p:nvSpPr>
        <p:spPr>
          <a:xfrm rot="16200000">
            <a:off x="1889760" y="3626485"/>
            <a:ext cx="299085" cy="3310890"/>
          </a:xfrm>
          <a:prstGeom prst="rightBrace">
            <a:avLst>
              <a:gd name="adj1" fmla="val 74575"/>
              <a:gd name="adj2" fmla="val 75287"/>
            </a:avLst>
          </a:prstGeom>
          <a:ln w="15875">
            <a:solidFill>
              <a:schemeClr val="accent5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右大括号 13"/>
          <p:cNvSpPr/>
          <p:nvPr>
            <p:custDataLst>
              <p:tags r:id="rId13"/>
            </p:custDataLst>
          </p:nvPr>
        </p:nvSpPr>
        <p:spPr>
          <a:xfrm rot="16200000">
            <a:off x="5208905" y="3773170"/>
            <a:ext cx="299085" cy="2990850"/>
          </a:xfrm>
          <a:prstGeom prst="rightBrace">
            <a:avLst>
              <a:gd name="adj1" fmla="val 198605"/>
              <a:gd name="adj2" fmla="val 53535"/>
            </a:avLst>
          </a:prstGeom>
          <a:ln w="15875">
            <a:solidFill>
              <a:schemeClr val="accent5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右大括号 14"/>
          <p:cNvSpPr/>
          <p:nvPr>
            <p:custDataLst>
              <p:tags r:id="rId14"/>
            </p:custDataLst>
          </p:nvPr>
        </p:nvSpPr>
        <p:spPr>
          <a:xfrm rot="16200000">
            <a:off x="7794625" y="4248150"/>
            <a:ext cx="299085" cy="2040890"/>
          </a:xfrm>
          <a:prstGeom prst="rightBrace">
            <a:avLst>
              <a:gd name="adj1" fmla="val 198605"/>
              <a:gd name="adj2" fmla="val 40370"/>
            </a:avLst>
          </a:prstGeom>
          <a:ln w="15875">
            <a:solidFill>
              <a:schemeClr val="accent5">
                <a:lumMod val="50000"/>
              </a:schemeClr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组合 8"/>
          <p:cNvGrpSpPr/>
          <p:nvPr/>
        </p:nvGrpSpPr>
        <p:grpSpPr>
          <a:xfrm>
            <a:off x="380365" y="4425315"/>
            <a:ext cx="8281670" cy="585470"/>
            <a:chOff x="179" y="6829"/>
            <a:chExt cx="13042" cy="922"/>
          </a:xfrm>
        </p:grpSpPr>
        <p:grpSp>
          <p:nvGrpSpPr>
            <p:cNvPr id="46" name="组合 45"/>
            <p:cNvGrpSpPr/>
            <p:nvPr>
              <p:custDataLst>
                <p:tags r:id="rId19"/>
              </p:custDataLst>
            </p:nvPr>
          </p:nvGrpSpPr>
          <p:grpSpPr>
            <a:xfrm>
              <a:off x="3117" y="6829"/>
              <a:ext cx="10104" cy="922"/>
              <a:chOff x="2210931" y="2376572"/>
              <a:chExt cx="5438111" cy="585718"/>
            </a:xfrm>
          </p:grpSpPr>
          <p:sp>
            <p:nvSpPr>
              <p:cNvPr id="47" name="矩形 46"/>
              <p:cNvSpPr/>
              <p:nvPr>
                <p:custDataLst>
                  <p:tags r:id="rId20"/>
                </p:custDataLst>
              </p:nvPr>
            </p:nvSpPr>
            <p:spPr>
              <a:xfrm>
                <a:off x="2210931" y="2377515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多组学网络</a:t>
                </a:r>
              </a:p>
            </p:txBody>
          </p:sp>
          <p:sp>
            <p:nvSpPr>
              <p:cNvPr id="48" name="矩形 47"/>
              <p:cNvSpPr/>
              <p:nvPr>
                <p:custDataLst>
                  <p:tags r:id="rId21"/>
                </p:custDataLst>
              </p:nvPr>
            </p:nvSpPr>
            <p:spPr>
              <a:xfrm>
                <a:off x="4058140" y="2377514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多模态网络</a:t>
                </a:r>
              </a:p>
            </p:txBody>
          </p:sp>
          <p:sp>
            <p:nvSpPr>
              <p:cNvPr id="49" name="矩形 48"/>
              <p:cNvSpPr/>
              <p:nvPr>
                <p:custDataLst>
                  <p:tags r:id="rId22"/>
                </p:custDataLst>
              </p:nvPr>
            </p:nvSpPr>
            <p:spPr>
              <a:xfrm>
                <a:off x="5905349" y="2376572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多来源网络</a:t>
                </a:r>
              </a:p>
            </p:txBody>
          </p:sp>
        </p:grpSp>
        <p:sp>
          <p:nvSpPr>
            <p:cNvPr id="108" name="矩形 107"/>
            <p:cNvSpPr/>
            <p:nvPr/>
          </p:nvSpPr>
          <p:spPr>
            <a:xfrm>
              <a:off x="179" y="6829"/>
              <a:ext cx="2746" cy="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eaLnBrk="0" hangingPunct="0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20000"/>
              </a:pPr>
              <a:r>
                <a:rPr lang="zh-CN" altLang="en-US" sz="2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信息获取</a:t>
              </a:r>
            </a:p>
          </p:txBody>
        </p: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167890" y="2368550"/>
            <a:ext cx="6706870" cy="271589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384175" y="1854835"/>
            <a:ext cx="8281670" cy="585470"/>
            <a:chOff x="179" y="6829"/>
            <a:chExt cx="13042" cy="922"/>
          </a:xfrm>
        </p:grpSpPr>
        <p:grpSp>
          <p:nvGrpSpPr>
            <p:cNvPr id="19" name="组合 18"/>
            <p:cNvGrpSpPr/>
            <p:nvPr>
              <p:custDataLst>
                <p:tags r:id="rId15"/>
              </p:custDataLst>
            </p:nvPr>
          </p:nvGrpSpPr>
          <p:grpSpPr>
            <a:xfrm>
              <a:off x="3117" y="6829"/>
              <a:ext cx="10104" cy="922"/>
              <a:chOff x="2210931" y="2376572"/>
              <a:chExt cx="5438111" cy="585718"/>
            </a:xfrm>
          </p:grpSpPr>
          <p:sp>
            <p:nvSpPr>
              <p:cNvPr id="20" name="矩形 19"/>
              <p:cNvSpPr/>
              <p:nvPr>
                <p:custDataLst>
                  <p:tags r:id="rId16"/>
                </p:custDataLst>
              </p:nvPr>
            </p:nvSpPr>
            <p:spPr>
              <a:xfrm>
                <a:off x="2210931" y="2377515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分子调控</a:t>
                </a:r>
              </a:p>
            </p:txBody>
          </p:sp>
          <p:sp>
            <p:nvSpPr>
              <p:cNvPr id="21" name="矩形 20"/>
              <p:cNvSpPr/>
              <p:nvPr>
                <p:custDataLst>
                  <p:tags r:id="rId17"/>
                </p:custDataLst>
              </p:nvPr>
            </p:nvSpPr>
            <p:spPr>
              <a:xfrm>
                <a:off x="4058140" y="2377514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病理传播</a:t>
                </a:r>
              </a:p>
            </p:txBody>
          </p:sp>
          <p:sp>
            <p:nvSpPr>
              <p:cNvPr id="22" name="矩形 21"/>
              <p:cNvSpPr/>
              <p:nvPr>
                <p:custDataLst>
                  <p:tags r:id="rId18"/>
                </p:custDataLst>
              </p:nvPr>
            </p:nvSpPr>
            <p:spPr>
              <a:xfrm>
                <a:off x="5905349" y="2376572"/>
                <a:ext cx="1743693" cy="5847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lang="zh-CN" altLang="en-US" sz="22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功能衍化</a:t>
                </a:r>
              </a:p>
            </p:txBody>
          </p:sp>
        </p:grpSp>
        <p:sp>
          <p:nvSpPr>
            <p:cNvPr id="23" name="矩形 22"/>
            <p:cNvSpPr/>
            <p:nvPr/>
          </p:nvSpPr>
          <p:spPr>
            <a:xfrm>
              <a:off x="179" y="6829"/>
              <a:ext cx="2746" cy="92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 eaLnBrk="0" hangingPunct="0">
                <a:lnSpc>
                  <a:spcPct val="95000"/>
                </a:lnSpc>
                <a:spcBef>
                  <a:spcPct val="20000"/>
                </a:spcBef>
                <a:buClr>
                  <a:schemeClr val="tx1"/>
                </a:buClr>
                <a:buSzPct val="120000"/>
              </a:pPr>
              <a:r>
                <a:rPr lang="zh-CN" altLang="en-US" sz="2400" b="1" dirty="0">
                  <a:gradFill>
                    <a:gsLst>
                      <a:gs pos="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生命系统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>
          <a:blip r:embed="rId25"/>
          <a:srcRect t="9213" b="8109"/>
          <a:stretch>
            <a:fillRect/>
          </a:stretch>
        </p:blipFill>
        <p:spPr>
          <a:xfrm>
            <a:off x="6307455" y="4436110"/>
            <a:ext cx="2185670" cy="1638300"/>
          </a:xfrm>
          <a:prstGeom prst="rect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lang="zh-CN" altLang="en-US" dirty="0">
                <a:solidFill>
                  <a:srgbClr val="2E75B6"/>
                </a:solidFill>
                <a:latin typeface="微软雅黑" panose="020B0503020204020204" pitchFamily="34" charset="-122"/>
                <a:sym typeface="+mn-lt"/>
              </a:rPr>
              <a:t>研究意义</a:t>
            </a:r>
          </a:p>
        </p:txBody>
      </p:sp>
      <p:sp>
        <p:nvSpPr>
          <p:cNvPr id="72" name="矩形 71"/>
          <p:cNvSpPr/>
          <p:nvPr/>
        </p:nvSpPr>
        <p:spPr>
          <a:xfrm>
            <a:off x="347951" y="2582260"/>
            <a:ext cx="8444852" cy="52562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聚焦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于：</a:t>
            </a:r>
            <a:r>
              <a:rPr lang="zh-CN" altLang="en-US" sz="2800" b="1" dirty="0">
                <a:gradFill>
                  <a:gsLst>
                    <a:gs pos="0">
                      <a:srgbClr val="002060"/>
                    </a:gs>
                    <a:gs pos="100000">
                      <a:srgbClr val="002060"/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图计算方法挖掘生物网络关联和传播模式</a:t>
            </a:r>
          </a:p>
        </p:txBody>
      </p:sp>
      <p:sp>
        <p:nvSpPr>
          <p:cNvPr id="5" name="Rectangle 9"/>
          <p:cNvSpPr/>
          <p:nvPr/>
        </p:nvSpPr>
        <p:spPr>
          <a:xfrm>
            <a:off x="347951" y="1031424"/>
            <a:ext cx="8444852" cy="2076458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3" name="Rectangle 9"/>
          <p:cNvSpPr/>
          <p:nvPr>
            <p:custDataLst>
              <p:tags r:id="rId1"/>
            </p:custDataLst>
          </p:nvPr>
        </p:nvSpPr>
        <p:spPr>
          <a:xfrm>
            <a:off x="347951" y="4239108"/>
            <a:ext cx="2741926" cy="215127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4" name="Rectangle 9"/>
          <p:cNvSpPr/>
          <p:nvPr>
            <p:custDataLst>
              <p:tags r:id="rId2"/>
            </p:custDataLst>
          </p:nvPr>
        </p:nvSpPr>
        <p:spPr>
          <a:xfrm>
            <a:off x="6050877" y="4239108"/>
            <a:ext cx="2741926" cy="215127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5" name="Rectangle 9"/>
          <p:cNvSpPr/>
          <p:nvPr>
            <p:custDataLst>
              <p:tags r:id="rId3"/>
            </p:custDataLst>
          </p:nvPr>
        </p:nvSpPr>
        <p:spPr>
          <a:xfrm>
            <a:off x="3199414" y="4239108"/>
            <a:ext cx="2741926" cy="2151270"/>
          </a:xfrm>
          <a:prstGeom prst="rect">
            <a:avLst/>
          </a:prstGeom>
          <a:noFill/>
          <a:ln w="19050" cap="flat" cmpd="sng" algn="ctr">
            <a:solidFill>
              <a:srgbClr val="4472C4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Rectangle 3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46710" y="5986145"/>
            <a:ext cx="274256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16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推动</a:t>
            </a:r>
            <a:r>
              <a:rPr lang="zh-CN" sz="16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疾病个性化精准治疗</a:t>
            </a:r>
          </a:p>
        </p:txBody>
      </p:sp>
      <p:sp>
        <p:nvSpPr>
          <p:cNvPr id="77" name="Rectangle 16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199415" y="5986090"/>
            <a:ext cx="2741925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sz="16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挖掘疾病相关早期筛查靶点</a:t>
            </a:r>
          </a:p>
        </p:txBody>
      </p:sp>
      <p:sp>
        <p:nvSpPr>
          <p:cNvPr id="78" name="Rectangle 1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50915" y="5986145"/>
            <a:ext cx="2738120" cy="337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9pPr>
          </a:lstStyle>
          <a:p>
            <a:pPr algn="ctr" defTabSz="914400" eaLnBrk="1" hangingPunct="1">
              <a:defRPr/>
            </a:pPr>
            <a:r>
              <a:rPr lang="zh-CN" altLang="en-US" sz="16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提升复杂疾病诊断准确率</a:t>
            </a:r>
          </a:p>
        </p:txBody>
      </p:sp>
      <p:grpSp>
        <p:nvGrpSpPr>
          <p:cNvPr id="79" name="Group 2"/>
          <p:cNvGrpSpPr/>
          <p:nvPr>
            <p:custDataLst>
              <p:tags r:id="rId7"/>
            </p:custDataLst>
          </p:nvPr>
        </p:nvGrpSpPr>
        <p:grpSpPr>
          <a:xfrm>
            <a:off x="810895" y="4374515"/>
            <a:ext cx="1866900" cy="1545590"/>
            <a:chOff x="689574" y="4901122"/>
            <a:chExt cx="1578108" cy="1099365"/>
          </a:xfrm>
        </p:grpSpPr>
        <p:pic>
          <p:nvPicPr>
            <p:cNvPr id="80" name="图片 45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 rotWithShape="1">
            <a:blip r:embed="rId26"/>
            <a:srcRect r="51231"/>
            <a:stretch>
              <a:fillRect/>
            </a:stretch>
          </p:blipFill>
          <p:spPr>
            <a:xfrm>
              <a:off x="689574" y="4901122"/>
              <a:ext cx="654666" cy="1099365"/>
            </a:xfrm>
            <a:prstGeom prst="rect">
              <a:avLst/>
            </a:prstGeom>
          </p:spPr>
        </p:pic>
        <p:pic>
          <p:nvPicPr>
            <p:cNvPr id="81" name="图片 45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 rotWithShape="1">
            <a:blip r:embed="rId26"/>
            <a:srcRect l="48300" r="1356"/>
            <a:stretch>
              <a:fillRect/>
            </a:stretch>
          </p:blipFill>
          <p:spPr>
            <a:xfrm>
              <a:off x="1591904" y="4901122"/>
              <a:ext cx="675778" cy="1099365"/>
            </a:xfrm>
            <a:prstGeom prst="rect">
              <a:avLst/>
            </a:prstGeom>
          </p:spPr>
        </p:pic>
      </p:grpSp>
      <p:grpSp>
        <p:nvGrpSpPr>
          <p:cNvPr id="91" name="组合 90"/>
          <p:cNvGrpSpPr/>
          <p:nvPr>
            <p:custDataLst>
              <p:tags r:id="rId8"/>
            </p:custDataLst>
          </p:nvPr>
        </p:nvGrpSpPr>
        <p:grpSpPr>
          <a:xfrm>
            <a:off x="346669" y="3355904"/>
            <a:ext cx="2741926" cy="645160"/>
            <a:chOff x="346669" y="3032054"/>
            <a:chExt cx="2741926" cy="645160"/>
          </a:xfrm>
        </p:grpSpPr>
        <p:sp>
          <p:nvSpPr>
            <p:cNvPr id="88" name="Rectangle 37"/>
            <p:cNvSpPr/>
            <p:nvPr>
              <p:custDataLst>
                <p:tags r:id="rId18"/>
              </p:custDataLst>
            </p:nvPr>
          </p:nvSpPr>
          <p:spPr>
            <a:xfrm>
              <a:off x="350373" y="3044006"/>
              <a:ext cx="2738222" cy="62095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TextBox 29"/>
            <p:cNvSpPr txBox="1"/>
            <p:nvPr>
              <p:custDataLst>
                <p:tags r:id="rId19"/>
              </p:custDataLst>
            </p:nvPr>
          </p:nvSpPr>
          <p:spPr>
            <a:xfrm>
              <a:off x="346669" y="3117804"/>
              <a:ext cx="99322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发现</a:t>
              </a:r>
            </a:p>
          </p:txBody>
        </p:sp>
        <p:sp>
          <p:nvSpPr>
            <p:cNvPr id="90" name="TextBox 39"/>
            <p:cNvSpPr txBox="1"/>
            <p:nvPr>
              <p:custDataLst>
                <p:tags r:id="rId20"/>
              </p:custDataLst>
            </p:nvPr>
          </p:nvSpPr>
          <p:spPr>
            <a:xfrm>
              <a:off x="1339889" y="3032054"/>
              <a:ext cx="1594821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多组学网络</a:t>
              </a:r>
              <a:endParaRPr lang="en-US" altLang="zh-CN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分子调控异常</a:t>
              </a:r>
            </a:p>
          </p:txBody>
        </p:sp>
      </p:grpSp>
      <p:grpSp>
        <p:nvGrpSpPr>
          <p:cNvPr id="92" name="组合 91"/>
          <p:cNvGrpSpPr/>
          <p:nvPr>
            <p:custDataLst>
              <p:tags r:id="rId9"/>
            </p:custDataLst>
          </p:nvPr>
        </p:nvGrpSpPr>
        <p:grpSpPr>
          <a:xfrm>
            <a:off x="3199411" y="3355904"/>
            <a:ext cx="2741926" cy="645160"/>
            <a:chOff x="346669" y="3032054"/>
            <a:chExt cx="2741926" cy="645160"/>
          </a:xfrm>
        </p:grpSpPr>
        <p:sp>
          <p:nvSpPr>
            <p:cNvPr id="93" name="Rectangle 37"/>
            <p:cNvSpPr/>
            <p:nvPr>
              <p:custDataLst>
                <p:tags r:id="rId15"/>
              </p:custDataLst>
            </p:nvPr>
          </p:nvSpPr>
          <p:spPr>
            <a:xfrm>
              <a:off x="350373" y="3044006"/>
              <a:ext cx="2738222" cy="62095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TextBox 29"/>
            <p:cNvSpPr txBox="1"/>
            <p:nvPr>
              <p:custDataLst>
                <p:tags r:id="rId16"/>
              </p:custDataLst>
            </p:nvPr>
          </p:nvSpPr>
          <p:spPr>
            <a:xfrm>
              <a:off x="346669" y="3117804"/>
              <a:ext cx="99322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识别</a:t>
              </a:r>
            </a:p>
          </p:txBody>
        </p:sp>
        <p:sp>
          <p:nvSpPr>
            <p:cNvPr id="95" name="TextBox 39"/>
            <p:cNvSpPr txBox="1"/>
            <p:nvPr>
              <p:custDataLst>
                <p:tags r:id="rId17"/>
              </p:custDataLst>
            </p:nvPr>
          </p:nvSpPr>
          <p:spPr>
            <a:xfrm>
              <a:off x="1339889" y="3032054"/>
              <a:ext cx="1594821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多模态网络</a:t>
              </a:r>
              <a:endParaRPr lang="en-US" altLang="zh-CN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病理传播通路</a:t>
              </a:r>
            </a:p>
          </p:txBody>
        </p:sp>
      </p:grpSp>
      <p:grpSp>
        <p:nvGrpSpPr>
          <p:cNvPr id="96" name="组合 95"/>
          <p:cNvGrpSpPr/>
          <p:nvPr>
            <p:custDataLst>
              <p:tags r:id="rId10"/>
            </p:custDataLst>
          </p:nvPr>
        </p:nvGrpSpPr>
        <p:grpSpPr>
          <a:xfrm>
            <a:off x="6049595" y="3355904"/>
            <a:ext cx="2741926" cy="645160"/>
            <a:chOff x="346669" y="3032054"/>
            <a:chExt cx="2741926" cy="645160"/>
          </a:xfrm>
        </p:grpSpPr>
        <p:sp>
          <p:nvSpPr>
            <p:cNvPr id="97" name="Rectangle 37"/>
            <p:cNvSpPr/>
            <p:nvPr>
              <p:custDataLst>
                <p:tags r:id="rId12"/>
              </p:custDataLst>
            </p:nvPr>
          </p:nvSpPr>
          <p:spPr>
            <a:xfrm>
              <a:off x="350373" y="3044006"/>
              <a:ext cx="2738222" cy="620950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TextBox 29"/>
            <p:cNvSpPr txBox="1"/>
            <p:nvPr>
              <p:custDataLst>
                <p:tags r:id="rId13"/>
              </p:custDataLst>
            </p:nvPr>
          </p:nvSpPr>
          <p:spPr>
            <a:xfrm>
              <a:off x="346669" y="3117804"/>
              <a:ext cx="993220" cy="46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融合</a:t>
              </a:r>
            </a:p>
          </p:txBody>
        </p:sp>
        <p:sp>
          <p:nvSpPr>
            <p:cNvPr id="99" name="TextBox 39"/>
            <p:cNvSpPr txBox="1"/>
            <p:nvPr>
              <p:custDataLst>
                <p:tags r:id="rId14"/>
              </p:custDataLst>
            </p:nvPr>
          </p:nvSpPr>
          <p:spPr>
            <a:xfrm>
              <a:off x="1339889" y="3032054"/>
              <a:ext cx="1594821" cy="6451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多来源网络</a:t>
              </a:r>
              <a:endParaRPr lang="en-US" altLang="zh-CN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  <a:p>
              <a:pPr algn="ctr"/>
              <a:r>
                <a:rPr lang="zh-CN" altLang="en-US" b="1" dirty="0">
                  <a:gradFill>
                    <a:gsLst>
                      <a:gs pos="0">
                        <a:schemeClr val="tx1">
                          <a:lumMod val="85000"/>
                          <a:lumOff val="15000"/>
                        </a:schemeClr>
                      </a:gs>
                      <a:gs pos="100000">
                        <a:schemeClr val="tx1">
                          <a:lumMod val="85000"/>
                          <a:lumOff val="15000"/>
                        </a:schemeClr>
                      </a:gs>
                    </a:gsLst>
                    <a:lin ang="5400000" scaled="1"/>
                  </a:gra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多源异构特征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736090" y="1019175"/>
            <a:ext cx="1400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多组学网络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07560" y="1012825"/>
            <a:ext cx="1400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多模态网络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48335" y="1031875"/>
            <a:ext cx="1055370" cy="15417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442200" y="1047115"/>
            <a:ext cx="1400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多来源网络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774825" y="1473200"/>
            <a:ext cx="1478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转录组学</a:t>
            </a: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蛋白组学</a:t>
            </a: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代谢组学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687570" y="1478915"/>
            <a:ext cx="1478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555" indent="-122555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CT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PET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en-US" alt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7496810" y="1492250"/>
            <a:ext cx="1478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rPr>
              <a:t>临床文本</a:t>
            </a: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医学影像</a:t>
            </a:r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2555" indent="-122555">
              <a:buFont typeface="Arial" panose="020B0604020202020204" pitchFamily="34" charset="0"/>
              <a:buChar char="•"/>
            </a:pPr>
            <a:r>
              <a:rPr lang="zh-CN" sz="1600">
                <a:latin typeface="微软雅黑" panose="020B0503020204020204" pitchFamily="34" charset="-122"/>
                <a:ea typeface="微软雅黑" panose="020B0503020204020204" pitchFamily="34" charset="-122"/>
              </a:rPr>
              <a:t>基因组学</a:t>
            </a:r>
          </a:p>
        </p:txBody>
      </p:sp>
      <p:pic>
        <p:nvPicPr>
          <p:cNvPr id="19" name="Picture 6"/>
          <p:cNvPicPr>
            <a:picLocks noChangeAspect="1" noChangeArrowheads="1"/>
          </p:cNvPicPr>
          <p:nvPr/>
        </p:nvPicPr>
        <p:blipFill rotWithShape="1"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/>
          <a:stretch>
            <a:fillRect/>
          </a:stretch>
        </p:blipFill>
        <p:spPr bwMode="auto">
          <a:xfrm>
            <a:off x="3534410" y="1080135"/>
            <a:ext cx="872490" cy="65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089910" y="1687830"/>
            <a:ext cx="855345" cy="792480"/>
          </a:xfrm>
          <a:prstGeom prst="rect">
            <a:avLst/>
          </a:prstGeom>
        </p:spPr>
      </p:pic>
      <p:pic>
        <p:nvPicPr>
          <p:cNvPr id="22" name="图片 21" descr="图片3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017645" y="1663065"/>
            <a:ext cx="669925" cy="817245"/>
          </a:xfrm>
          <a:prstGeom prst="rect">
            <a:avLst/>
          </a:prstGeom>
        </p:spPr>
      </p:pic>
      <p:pic>
        <p:nvPicPr>
          <p:cNvPr id="62" name="Picture 8"/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91605" y="1080770"/>
            <a:ext cx="819785" cy="6565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977890" y="1810385"/>
            <a:ext cx="835660" cy="604520"/>
          </a:xfrm>
          <a:prstGeom prst="rect">
            <a:avLst/>
          </a:prstGeom>
        </p:spPr>
      </p:pic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3683000" y="4331335"/>
            <a:ext cx="1862455" cy="1541145"/>
            <a:chOff x="5566" y="6922"/>
            <a:chExt cx="2134" cy="1766"/>
          </a:xfrm>
        </p:grpSpPr>
        <p:pic>
          <p:nvPicPr>
            <p:cNvPr id="235" name="Picture 80"/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5566" y="7122"/>
              <a:ext cx="2135" cy="1566"/>
            </a:xfrm>
            <a:prstGeom prst="rect">
              <a:avLst/>
            </a:prstGeom>
          </p:spPr>
        </p:pic>
        <p:sp>
          <p:nvSpPr>
            <p:cNvPr id="236" name="Oval 90"/>
            <p:cNvSpPr>
              <a:spLocks noChangeAspect="1"/>
            </p:cNvSpPr>
            <p:nvPr/>
          </p:nvSpPr>
          <p:spPr>
            <a:xfrm>
              <a:off x="6934" y="7165"/>
              <a:ext cx="113" cy="113"/>
            </a:xfrm>
            <a:prstGeom prst="ellipse">
              <a:avLst/>
            </a:prstGeom>
            <a:solidFill>
              <a:srgbClr val="F7B6BC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7" name="Oval 91"/>
            <p:cNvSpPr>
              <a:spLocks noChangeAspect="1"/>
            </p:cNvSpPr>
            <p:nvPr/>
          </p:nvSpPr>
          <p:spPr>
            <a:xfrm>
              <a:off x="6147" y="7272"/>
              <a:ext cx="113" cy="113"/>
            </a:xfrm>
            <a:prstGeom prst="ellipse">
              <a:avLst/>
            </a:prstGeom>
            <a:solidFill>
              <a:srgbClr val="FCE3E5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8" name="Oval 92"/>
            <p:cNvSpPr>
              <a:spLocks noChangeAspect="1"/>
            </p:cNvSpPr>
            <p:nvPr/>
          </p:nvSpPr>
          <p:spPr>
            <a:xfrm>
              <a:off x="6289" y="7392"/>
              <a:ext cx="113" cy="113"/>
            </a:xfrm>
            <a:prstGeom prst="ellipse">
              <a:avLst/>
            </a:prstGeom>
            <a:solidFill>
              <a:srgbClr val="FCE3E5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39" name="Oval 93"/>
            <p:cNvSpPr>
              <a:spLocks noChangeAspect="1"/>
            </p:cNvSpPr>
            <p:nvPr/>
          </p:nvSpPr>
          <p:spPr>
            <a:xfrm>
              <a:off x="7214" y="7265"/>
              <a:ext cx="113" cy="113"/>
            </a:xfrm>
            <a:prstGeom prst="ellipse">
              <a:avLst/>
            </a:prstGeom>
            <a:solidFill>
              <a:srgbClr val="F7B6BC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0" name="Oval 94"/>
            <p:cNvSpPr>
              <a:spLocks noChangeAspect="1"/>
            </p:cNvSpPr>
            <p:nvPr/>
          </p:nvSpPr>
          <p:spPr>
            <a:xfrm>
              <a:off x="6600" y="7396"/>
              <a:ext cx="113" cy="113"/>
            </a:xfrm>
            <a:prstGeom prst="ellipse">
              <a:avLst/>
            </a:prstGeom>
            <a:solidFill>
              <a:srgbClr val="F7B6BC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1" name="Oval 95"/>
            <p:cNvSpPr>
              <a:spLocks noChangeAspect="1"/>
            </p:cNvSpPr>
            <p:nvPr/>
          </p:nvSpPr>
          <p:spPr>
            <a:xfrm>
              <a:off x="7072" y="7514"/>
              <a:ext cx="113" cy="113"/>
            </a:xfrm>
            <a:prstGeom prst="ellipse">
              <a:avLst/>
            </a:prstGeom>
            <a:solidFill>
              <a:srgbClr val="F0727A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2" name="Oval 96"/>
            <p:cNvSpPr>
              <a:spLocks noChangeAspect="1"/>
            </p:cNvSpPr>
            <p:nvPr/>
          </p:nvSpPr>
          <p:spPr>
            <a:xfrm>
              <a:off x="6911" y="7575"/>
              <a:ext cx="113" cy="113"/>
            </a:xfrm>
            <a:prstGeom prst="ellipse">
              <a:avLst/>
            </a:prstGeom>
            <a:solidFill>
              <a:srgbClr val="F0727A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3" name="Oval 97"/>
            <p:cNvSpPr>
              <a:spLocks noChangeAspect="1"/>
            </p:cNvSpPr>
            <p:nvPr/>
          </p:nvSpPr>
          <p:spPr>
            <a:xfrm>
              <a:off x="7200" y="7469"/>
              <a:ext cx="113" cy="113"/>
            </a:xfrm>
            <a:prstGeom prst="ellipse">
              <a:avLst/>
            </a:prstGeom>
            <a:solidFill>
              <a:srgbClr val="F0727A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4" name="Oval 98"/>
            <p:cNvSpPr>
              <a:spLocks noChangeAspect="1"/>
            </p:cNvSpPr>
            <p:nvPr/>
          </p:nvSpPr>
          <p:spPr>
            <a:xfrm>
              <a:off x="6567" y="7635"/>
              <a:ext cx="113" cy="113"/>
            </a:xfrm>
            <a:prstGeom prst="ellipse">
              <a:avLst/>
            </a:prstGeom>
            <a:solidFill>
              <a:srgbClr val="F7B6BC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5" name="Oval 100"/>
            <p:cNvSpPr>
              <a:spLocks noChangeAspect="1"/>
            </p:cNvSpPr>
            <p:nvPr/>
          </p:nvSpPr>
          <p:spPr>
            <a:xfrm>
              <a:off x="6934" y="7355"/>
              <a:ext cx="125" cy="125"/>
            </a:xfrm>
            <a:prstGeom prst="ellipse">
              <a:avLst/>
            </a:prstGeom>
            <a:solidFill>
              <a:srgbClr val="EA212D"/>
            </a:solidFill>
            <a:ln w="6350">
              <a:solidFill>
                <a:schemeClr val="accent1">
                  <a:shade val="1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6" name="Arc 101"/>
            <p:cNvSpPr/>
            <p:nvPr/>
          </p:nvSpPr>
          <p:spPr>
            <a:xfrm rot="20744413">
              <a:off x="6392" y="7451"/>
              <a:ext cx="584" cy="99"/>
            </a:xfrm>
            <a:prstGeom prst="arc">
              <a:avLst>
                <a:gd name="adj1" fmla="val 18921906"/>
                <a:gd name="adj2" fmla="val 21348024"/>
              </a:avLst>
            </a:prstGeom>
            <a:ln>
              <a:solidFill>
                <a:schemeClr val="tx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7" name="Arc 102"/>
            <p:cNvSpPr/>
            <p:nvPr/>
          </p:nvSpPr>
          <p:spPr>
            <a:xfrm rot="646259">
              <a:off x="6063" y="7328"/>
              <a:ext cx="583" cy="218"/>
            </a:xfrm>
            <a:prstGeom prst="arc">
              <a:avLst>
                <a:gd name="adj1" fmla="val 13062225"/>
                <a:gd name="adj2" fmla="val 20819356"/>
              </a:avLst>
            </a:prstGeom>
            <a:ln>
              <a:solidFill>
                <a:schemeClr val="tx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8" name="Arc 103"/>
            <p:cNvSpPr/>
            <p:nvPr/>
          </p:nvSpPr>
          <p:spPr>
            <a:xfrm rot="5400000">
              <a:off x="6655" y="7165"/>
              <a:ext cx="584" cy="99"/>
            </a:xfrm>
            <a:prstGeom prst="arc">
              <a:avLst>
                <a:gd name="adj1" fmla="val 18921906"/>
                <a:gd name="adj2" fmla="val 20462409"/>
              </a:avLst>
            </a:prstGeom>
            <a:ln>
              <a:solidFill>
                <a:schemeClr val="tx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49" name="Arc 104"/>
            <p:cNvSpPr/>
            <p:nvPr/>
          </p:nvSpPr>
          <p:spPr>
            <a:xfrm rot="19350474">
              <a:off x="6078" y="7679"/>
              <a:ext cx="1168" cy="99"/>
            </a:xfrm>
            <a:prstGeom prst="arc">
              <a:avLst>
                <a:gd name="adj1" fmla="val 18921906"/>
                <a:gd name="adj2" fmla="val 21276546"/>
              </a:avLst>
            </a:prstGeom>
            <a:ln>
              <a:solidFill>
                <a:schemeClr val="tx1"/>
              </a:solidFill>
              <a:headEnd type="triangle" w="sm" len="sm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50" name="Arc 105"/>
            <p:cNvSpPr/>
            <p:nvPr/>
          </p:nvSpPr>
          <p:spPr>
            <a:xfrm rot="1635142">
              <a:off x="6346" y="7451"/>
              <a:ext cx="583" cy="218"/>
            </a:xfrm>
            <a:prstGeom prst="arc">
              <a:avLst>
                <a:gd name="adj1" fmla="val 5729580"/>
                <a:gd name="adj2" fmla="val 10091539"/>
              </a:avLst>
            </a:prstGeom>
            <a:ln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51" name="Arc 106"/>
            <p:cNvSpPr/>
            <p:nvPr/>
          </p:nvSpPr>
          <p:spPr>
            <a:xfrm rot="1118868">
              <a:off x="6699" y="7395"/>
              <a:ext cx="584" cy="99"/>
            </a:xfrm>
            <a:prstGeom prst="arc">
              <a:avLst>
                <a:gd name="adj1" fmla="val 18921906"/>
                <a:gd name="adj2" fmla="val 21077387"/>
              </a:avLst>
            </a:prstGeom>
            <a:ln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52" name="Arc 107"/>
            <p:cNvSpPr/>
            <p:nvPr/>
          </p:nvSpPr>
          <p:spPr>
            <a:xfrm rot="16814720">
              <a:off x="6299" y="7796"/>
              <a:ext cx="1168" cy="99"/>
            </a:xfrm>
            <a:prstGeom prst="arc">
              <a:avLst>
                <a:gd name="adj1" fmla="val 330464"/>
                <a:gd name="adj2" fmla="val 534351"/>
              </a:avLst>
            </a:prstGeom>
            <a:ln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53" name="Arc 108"/>
            <p:cNvSpPr/>
            <p:nvPr/>
          </p:nvSpPr>
          <p:spPr>
            <a:xfrm rot="2725235">
              <a:off x="6683" y="7399"/>
              <a:ext cx="584" cy="99"/>
            </a:xfrm>
            <a:prstGeom prst="arc">
              <a:avLst>
                <a:gd name="adj1" fmla="val 18921906"/>
                <a:gd name="adj2" fmla="val 20676660"/>
              </a:avLst>
            </a:prstGeom>
            <a:ln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54" name="Arc 109"/>
            <p:cNvSpPr/>
            <p:nvPr/>
          </p:nvSpPr>
          <p:spPr>
            <a:xfrm rot="20214480">
              <a:off x="6785" y="7391"/>
              <a:ext cx="584" cy="99"/>
            </a:xfrm>
            <a:prstGeom prst="arc">
              <a:avLst>
                <a:gd name="adj1" fmla="val 15933224"/>
                <a:gd name="adj2" fmla="val 20803548"/>
              </a:avLst>
            </a:prstGeom>
            <a:ln>
              <a:solidFill>
                <a:schemeClr val="tx1"/>
              </a:solidFill>
              <a:headEnd type="none"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7153910" y="4334510"/>
            <a:ext cx="609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正常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8181975" y="4363085"/>
            <a:ext cx="6096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疾病</a:t>
            </a:r>
          </a:p>
        </p:txBody>
      </p:sp>
      <p:pic>
        <p:nvPicPr>
          <p:cNvPr id="35" name="图片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852285" y="1877060"/>
            <a:ext cx="711835" cy="488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1</a:t>
            </a:r>
            <a:r>
              <a:rPr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</a:t>
            </a:r>
            <a:r>
              <a:rPr lang="zh-CN" altLang="en-US" dirty="0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问题来源</a:t>
            </a:r>
          </a:p>
        </p:txBody>
      </p:sp>
      <p:sp>
        <p:nvSpPr>
          <p:cNvPr id="4" name="矩形 42"/>
          <p:cNvSpPr/>
          <p:nvPr/>
        </p:nvSpPr>
        <p:spPr>
          <a:xfrm>
            <a:off x="304800" y="1159530"/>
            <a:ext cx="86010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数据特点：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多组学网络调控关系呈现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跨尺度、关联弱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的特性</a:t>
            </a: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研究现状：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低阶信息匹配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无法刻画</a:t>
            </a:r>
            <a:r>
              <a:rPr lang="zh-CN" altLang="en-US" sz="2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分子间的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高阶相似性</a:t>
            </a:r>
          </a:p>
          <a:p>
            <a:pPr>
              <a:lnSpc>
                <a:spcPct val="150000"/>
              </a:lnSpc>
              <a:buClr>
                <a:srgbClr val="2E75B6"/>
              </a:buClr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挑战问题：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难以发现多组学网络分子调控异常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Rectangle 9"/>
          <p:cNvSpPr/>
          <p:nvPr/>
        </p:nvSpPr>
        <p:spPr>
          <a:xfrm>
            <a:off x="400050" y="3206026"/>
            <a:ext cx="8324850" cy="2710119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987" y="3304730"/>
            <a:ext cx="1246657" cy="998203"/>
          </a:xfrm>
          <a:prstGeom prst="rect">
            <a:avLst/>
          </a:prstGeom>
        </p:spPr>
      </p:pic>
      <p:sp>
        <p:nvSpPr>
          <p:cNvPr id="7" name="文本框 24"/>
          <p:cNvSpPr txBox="1"/>
          <p:nvPr/>
        </p:nvSpPr>
        <p:spPr>
          <a:xfrm>
            <a:off x="1413682" y="5419344"/>
            <a:ext cx="2475494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</a:rPr>
              <a:t>多组学网络</a:t>
            </a:r>
            <a:endParaRPr lang="en-US" altLang="zh-CN" sz="2000" b="1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8" name="文本框 59"/>
          <p:cNvSpPr txBox="1"/>
          <p:nvPr/>
        </p:nvSpPr>
        <p:spPr>
          <a:xfrm rot="16200000">
            <a:off x="4915814" y="4294114"/>
            <a:ext cx="490220" cy="2651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低阶匹配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相似性差</a:t>
            </a:r>
          </a:p>
        </p:txBody>
      </p:sp>
      <p:sp>
        <p:nvSpPr>
          <p:cNvPr id="9" name="箭头: 燕尾形 7"/>
          <p:cNvSpPr/>
          <p:nvPr/>
        </p:nvSpPr>
        <p:spPr>
          <a:xfrm>
            <a:off x="3359842" y="4118100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文本框 38"/>
          <p:cNvSpPr txBox="1"/>
          <p:nvPr/>
        </p:nvSpPr>
        <p:spPr>
          <a:xfrm>
            <a:off x="593588" y="4288462"/>
            <a:ext cx="1108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基因网络</a:t>
            </a:r>
          </a:p>
        </p:txBody>
      </p:sp>
      <p:pic>
        <p:nvPicPr>
          <p:cNvPr id="11" name="Picture 2" descr="这四个网站了解一下，让你轻松预测相互作用蛋白！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7F6F2"/>
              </a:clrFrom>
              <a:clrTo>
                <a:srgbClr val="F7F6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0" t="17789" r="27760"/>
          <a:stretch>
            <a:fillRect/>
          </a:stretch>
        </p:blipFill>
        <p:spPr bwMode="auto">
          <a:xfrm>
            <a:off x="1978889" y="3672683"/>
            <a:ext cx="1108963" cy="1052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38"/>
          <p:cNvSpPr txBox="1"/>
          <p:nvPr/>
        </p:nvSpPr>
        <p:spPr>
          <a:xfrm>
            <a:off x="1993024" y="4730292"/>
            <a:ext cx="11089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蛋白网络</a:t>
            </a:r>
          </a:p>
        </p:txBody>
      </p:sp>
      <p:pic>
        <p:nvPicPr>
          <p:cNvPr id="97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36" y="4675677"/>
            <a:ext cx="1021058" cy="76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文本框 38"/>
          <p:cNvSpPr txBox="1"/>
          <p:nvPr/>
        </p:nvSpPr>
        <p:spPr>
          <a:xfrm>
            <a:off x="559723" y="5503803"/>
            <a:ext cx="1121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代谢网络</a:t>
            </a:r>
          </a:p>
        </p:txBody>
      </p:sp>
      <p:sp>
        <p:nvSpPr>
          <p:cNvPr id="99" name="箭头: 燕尾形 7"/>
          <p:cNvSpPr/>
          <p:nvPr/>
        </p:nvSpPr>
        <p:spPr>
          <a:xfrm>
            <a:off x="6099151" y="4112691"/>
            <a:ext cx="620276" cy="489563"/>
          </a:xfrm>
          <a:prstGeom prst="notchedRightArrow">
            <a:avLst/>
          </a:prstGeom>
          <a:solidFill>
            <a:srgbClr val="E7E6E6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0" name="文本框 59"/>
          <p:cNvSpPr txBox="1"/>
          <p:nvPr/>
        </p:nvSpPr>
        <p:spPr>
          <a:xfrm rot="16200000">
            <a:off x="7244948" y="4388412"/>
            <a:ext cx="490220" cy="247549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分子调控异常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难发现</a:t>
            </a:r>
          </a:p>
        </p:txBody>
      </p:sp>
      <p:grpSp>
        <p:nvGrpSpPr>
          <p:cNvPr id="113" name="组合 112"/>
          <p:cNvGrpSpPr/>
          <p:nvPr/>
        </p:nvGrpSpPr>
        <p:grpSpPr>
          <a:xfrm>
            <a:off x="6729730" y="3576955"/>
            <a:ext cx="1846580" cy="1572260"/>
            <a:chOff x="10598" y="5633"/>
            <a:chExt cx="2908" cy="2476"/>
          </a:xfrm>
        </p:grpSpPr>
        <p:pic>
          <p:nvPicPr>
            <p:cNvPr id="101" name="Picture 2" descr="Cancer Pathways | Mary Crowley Cancer Research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" t="3340" r="1576" b="5873"/>
            <a:stretch>
              <a:fillRect/>
            </a:stretch>
          </p:blipFill>
          <p:spPr bwMode="auto">
            <a:xfrm>
              <a:off x="10598" y="5633"/>
              <a:ext cx="2909" cy="24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Oval 23"/>
            <p:cNvSpPr/>
            <p:nvPr/>
          </p:nvSpPr>
          <p:spPr>
            <a:xfrm>
              <a:off x="11664" y="6073"/>
              <a:ext cx="361" cy="2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24"/>
            <p:cNvSpPr/>
            <p:nvPr/>
          </p:nvSpPr>
          <p:spPr>
            <a:xfrm>
              <a:off x="11076" y="6813"/>
              <a:ext cx="361" cy="2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25"/>
            <p:cNvSpPr/>
            <p:nvPr/>
          </p:nvSpPr>
          <p:spPr>
            <a:xfrm>
              <a:off x="12445" y="7555"/>
              <a:ext cx="361" cy="248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97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1707">
              <a:off x="11976" y="5871"/>
              <a:ext cx="416" cy="590"/>
            </a:xfrm>
            <a:prstGeom prst="rect">
              <a:avLst/>
            </a:prstGeom>
          </p:spPr>
        </p:pic>
        <p:pic>
          <p:nvPicPr>
            <p:cNvPr id="106" name="Picture 99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611354">
              <a:off x="11396" y="6671"/>
              <a:ext cx="416" cy="590"/>
            </a:xfrm>
            <a:prstGeom prst="rect">
              <a:avLst/>
            </a:prstGeom>
          </p:spPr>
        </p:pic>
        <p:pic>
          <p:nvPicPr>
            <p:cNvPr id="107" name="Picture 100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360377">
              <a:off x="12706" y="7234"/>
              <a:ext cx="416" cy="590"/>
            </a:xfrm>
            <a:prstGeom prst="rect">
              <a:avLst/>
            </a:prstGeom>
          </p:spPr>
        </p:pic>
      </p:grpSp>
      <p:sp>
        <p:nvSpPr>
          <p:cNvPr id="110" name="Arc 188"/>
          <p:cNvSpPr/>
          <p:nvPr/>
        </p:nvSpPr>
        <p:spPr>
          <a:xfrm rot="20764446">
            <a:off x="3868519" y="4136059"/>
            <a:ext cx="1243612" cy="1320408"/>
          </a:xfrm>
          <a:prstGeom prst="arc">
            <a:avLst>
              <a:gd name="adj1" fmla="val 21202763"/>
              <a:gd name="adj2" fmla="val 1673906"/>
            </a:avLst>
          </a:prstGeom>
          <a:noFill/>
          <a:ln w="12700" cap="flat" cmpd="sng" algn="ctr">
            <a:solidFill>
              <a:sysClr val="windowText" lastClr="000000">
                <a:lumMod val="65000"/>
                <a:lumOff val="35000"/>
              </a:sysClr>
            </a:solidFill>
            <a:prstDash val="dash"/>
            <a:miter lim="800000"/>
            <a:headEnd type="stealth"/>
            <a:tailEnd type="stealth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4201795" y="3124200"/>
            <a:ext cx="2025650" cy="2320290"/>
            <a:chOff x="6617" y="4920"/>
            <a:chExt cx="3190" cy="3654"/>
          </a:xfrm>
        </p:grpSpPr>
        <p:grpSp>
          <p:nvGrpSpPr>
            <p:cNvPr id="13" name="Group 6"/>
            <p:cNvGrpSpPr/>
            <p:nvPr/>
          </p:nvGrpSpPr>
          <p:grpSpPr>
            <a:xfrm>
              <a:off x="6617" y="4920"/>
              <a:ext cx="3190" cy="3523"/>
              <a:chOff x="4195948" y="3694352"/>
              <a:chExt cx="2025870" cy="2237251"/>
            </a:xfrm>
          </p:grpSpPr>
          <p:sp>
            <p:nvSpPr>
              <p:cNvPr id="14" name="Parallelogram 126"/>
              <p:cNvSpPr/>
              <p:nvPr/>
            </p:nvSpPr>
            <p:spPr>
              <a:xfrm>
                <a:off x="4207605" y="5261194"/>
                <a:ext cx="2007941" cy="670409"/>
              </a:xfrm>
              <a:prstGeom prst="parallelogram">
                <a:avLst>
                  <a:gd name="adj" fmla="val 1016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5" name="Oval 127"/>
              <p:cNvSpPr>
                <a:spLocks noChangeAspect="1"/>
              </p:cNvSpPr>
              <p:nvPr/>
            </p:nvSpPr>
            <p:spPr>
              <a:xfrm>
                <a:off x="5752171" y="5343942"/>
                <a:ext cx="85126" cy="84461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6" name="Oval 128"/>
              <p:cNvSpPr>
                <a:spLocks noChangeAspect="1"/>
              </p:cNvSpPr>
              <p:nvPr/>
            </p:nvSpPr>
            <p:spPr>
              <a:xfrm>
                <a:off x="5512269" y="5554168"/>
                <a:ext cx="85126" cy="84461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7" name="Oval 129"/>
              <p:cNvSpPr>
                <a:spLocks noChangeAspect="1"/>
              </p:cNvSpPr>
              <p:nvPr/>
            </p:nvSpPr>
            <p:spPr>
              <a:xfrm>
                <a:off x="5331360" y="5343942"/>
                <a:ext cx="85126" cy="844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8" name="Oval 130"/>
              <p:cNvSpPr>
                <a:spLocks noChangeAspect="1"/>
              </p:cNvSpPr>
              <p:nvPr/>
            </p:nvSpPr>
            <p:spPr>
              <a:xfrm>
                <a:off x="5278956" y="5789376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9" name="Oval 131"/>
              <p:cNvSpPr>
                <a:spLocks noChangeAspect="1"/>
              </p:cNvSpPr>
              <p:nvPr/>
            </p:nvSpPr>
            <p:spPr>
              <a:xfrm>
                <a:off x="4791395" y="5469707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0" name="Oval 132"/>
              <p:cNvSpPr>
                <a:spLocks noChangeAspect="1"/>
              </p:cNvSpPr>
              <p:nvPr/>
            </p:nvSpPr>
            <p:spPr>
              <a:xfrm>
                <a:off x="4804939" y="5652917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1" name="Oval 133"/>
              <p:cNvSpPr>
                <a:spLocks noChangeAspect="1"/>
              </p:cNvSpPr>
              <p:nvPr/>
            </p:nvSpPr>
            <p:spPr>
              <a:xfrm>
                <a:off x="4927323" y="5825381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2" name="Oval 134"/>
              <p:cNvSpPr>
                <a:spLocks noChangeAspect="1"/>
              </p:cNvSpPr>
              <p:nvPr/>
            </p:nvSpPr>
            <p:spPr>
              <a:xfrm>
                <a:off x="4915476" y="5284207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3" name="Oval 135"/>
              <p:cNvSpPr>
                <a:spLocks noChangeAspect="1"/>
              </p:cNvSpPr>
              <p:nvPr/>
            </p:nvSpPr>
            <p:spPr>
              <a:xfrm>
                <a:off x="4628143" y="5814844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24" name="Oval 136"/>
              <p:cNvSpPr>
                <a:spLocks noChangeAspect="1"/>
              </p:cNvSpPr>
              <p:nvPr/>
            </p:nvSpPr>
            <p:spPr>
              <a:xfrm>
                <a:off x="4480170" y="5696930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25" name="Straight Arrow Connector 137"/>
              <p:cNvCxnSpPr>
                <a:stCxn id="15" idx="3"/>
                <a:endCxn id="16" idx="7"/>
              </p:cNvCxnSpPr>
              <p:nvPr/>
            </p:nvCxnSpPr>
            <p:spPr>
              <a:xfrm flipH="1">
                <a:off x="5584929" y="5416033"/>
                <a:ext cx="179709" cy="15050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26" name="Straight Arrow Connector 138"/>
              <p:cNvCxnSpPr>
                <a:stCxn id="17" idx="2"/>
                <a:endCxn id="22" idx="6"/>
              </p:cNvCxnSpPr>
              <p:nvPr/>
            </p:nvCxnSpPr>
            <p:spPr>
              <a:xfrm flipH="1" flipV="1">
                <a:off x="5000603" y="5326437"/>
                <a:ext cx="330757" cy="5973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27" name="Straight Arrow Connector 139"/>
              <p:cNvCxnSpPr>
                <a:stCxn id="18" idx="1"/>
                <a:endCxn id="66" idx="5"/>
              </p:cNvCxnSpPr>
              <p:nvPr/>
            </p:nvCxnSpPr>
            <p:spPr>
              <a:xfrm flipH="1" flipV="1">
                <a:off x="5102549" y="5580214"/>
                <a:ext cx="188873" cy="22153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28" name="Straight Arrow Connector 140"/>
              <p:cNvCxnSpPr>
                <a:stCxn id="18" idx="3"/>
                <a:endCxn id="21" idx="6"/>
              </p:cNvCxnSpPr>
              <p:nvPr/>
            </p:nvCxnSpPr>
            <p:spPr>
              <a:xfrm flipH="1">
                <a:off x="5012449" y="5861468"/>
                <a:ext cx="278972" cy="614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29" name="Straight Arrow Connector 141"/>
              <p:cNvCxnSpPr>
                <a:stCxn id="16" idx="3"/>
                <a:endCxn id="18" idx="7"/>
              </p:cNvCxnSpPr>
              <p:nvPr/>
            </p:nvCxnSpPr>
            <p:spPr>
              <a:xfrm flipH="1">
                <a:off x="5351617" y="5626260"/>
                <a:ext cx="173120" cy="17548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0" name="Straight Arrow Connector 142"/>
              <p:cNvCxnSpPr>
                <a:stCxn id="21" idx="1"/>
                <a:endCxn id="20" idx="5"/>
              </p:cNvCxnSpPr>
              <p:nvPr/>
            </p:nvCxnSpPr>
            <p:spPr>
              <a:xfrm flipH="1" flipV="1">
                <a:off x="4877599" y="5725009"/>
                <a:ext cx="62191" cy="11274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1" name="Straight Arrow Connector 143"/>
              <p:cNvCxnSpPr>
                <a:stCxn id="66" idx="2"/>
                <a:endCxn id="19" idx="6"/>
              </p:cNvCxnSpPr>
              <p:nvPr/>
            </p:nvCxnSpPr>
            <p:spPr>
              <a:xfrm flipH="1" flipV="1">
                <a:off x="4876521" y="5511937"/>
                <a:ext cx="153368" cy="3841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2" name="Straight Arrow Connector 144"/>
              <p:cNvCxnSpPr>
                <a:stCxn id="20" idx="3"/>
                <a:endCxn id="23" idx="7"/>
              </p:cNvCxnSpPr>
              <p:nvPr/>
            </p:nvCxnSpPr>
            <p:spPr>
              <a:xfrm flipH="1">
                <a:off x="4700803" y="5725009"/>
                <a:ext cx="116601" cy="10220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3" name="Straight Arrow Connector 145"/>
              <p:cNvCxnSpPr>
                <a:stCxn id="23" idx="0"/>
                <a:endCxn id="24" idx="5"/>
              </p:cNvCxnSpPr>
              <p:nvPr/>
            </p:nvCxnSpPr>
            <p:spPr>
              <a:xfrm flipH="1" flipV="1">
                <a:off x="4552830" y="5769022"/>
                <a:ext cx="117877" cy="4582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4" name="Straight Arrow Connector 146"/>
              <p:cNvCxnSpPr>
                <a:stCxn id="16" idx="1"/>
                <a:endCxn id="17" idx="5"/>
              </p:cNvCxnSpPr>
              <p:nvPr/>
            </p:nvCxnSpPr>
            <p:spPr>
              <a:xfrm flipH="1" flipV="1">
                <a:off x="5404020" y="5416033"/>
                <a:ext cx="120716" cy="15050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5" name="Straight Arrow Connector 147"/>
              <p:cNvCxnSpPr>
                <a:stCxn id="22" idx="3"/>
                <a:endCxn id="19" idx="7"/>
              </p:cNvCxnSpPr>
              <p:nvPr/>
            </p:nvCxnSpPr>
            <p:spPr>
              <a:xfrm flipH="1">
                <a:off x="4864055" y="5356299"/>
                <a:ext cx="63888" cy="12577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grpSp>
            <p:nvGrpSpPr>
              <p:cNvPr id="36" name="Group 148"/>
              <p:cNvGrpSpPr>
                <a:grpSpLocks noChangeAspect="1"/>
              </p:cNvGrpSpPr>
              <p:nvPr/>
            </p:nvGrpSpPr>
            <p:grpSpPr>
              <a:xfrm>
                <a:off x="4213877" y="4540868"/>
                <a:ext cx="2007941" cy="670409"/>
                <a:chOff x="6820187" y="4350972"/>
                <a:chExt cx="1454944" cy="485775"/>
              </a:xfrm>
            </p:grpSpPr>
            <p:sp>
              <p:nvSpPr>
                <p:cNvPr id="74" name="Parallelogram 197"/>
                <p:cNvSpPr/>
                <p:nvPr/>
              </p:nvSpPr>
              <p:spPr>
                <a:xfrm>
                  <a:off x="6820187" y="4350972"/>
                  <a:ext cx="1454944" cy="485775"/>
                </a:xfrm>
                <a:prstGeom prst="parallelogram">
                  <a:avLst>
                    <a:gd name="adj" fmla="val 101637"/>
                  </a:avLst>
                </a:prstGeom>
                <a:noFill/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5" name="Oval 198"/>
                <p:cNvSpPr>
                  <a:spLocks noChangeAspect="1"/>
                </p:cNvSpPr>
                <p:nvPr/>
              </p:nvSpPr>
              <p:spPr>
                <a:xfrm>
                  <a:off x="7939372" y="4410931"/>
                  <a:ext cx="61682" cy="61200"/>
                </a:xfrm>
                <a:prstGeom prst="ellipse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6" name="Oval 199"/>
                <p:cNvSpPr>
                  <a:spLocks noChangeAspect="1"/>
                </p:cNvSpPr>
                <p:nvPr/>
              </p:nvSpPr>
              <p:spPr>
                <a:xfrm>
                  <a:off x="7765540" y="4563259"/>
                  <a:ext cx="61682" cy="61200"/>
                </a:xfrm>
                <a:prstGeom prst="ellipse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7" name="Oval 200"/>
                <p:cNvSpPr>
                  <a:spLocks noChangeAspect="1"/>
                </p:cNvSpPr>
                <p:nvPr/>
              </p:nvSpPr>
              <p:spPr>
                <a:xfrm>
                  <a:off x="7634454" y="4410931"/>
                  <a:ext cx="61682" cy="61200"/>
                </a:xfrm>
                <a:prstGeom prst="ellipse">
                  <a:avLst/>
                </a:prstGeom>
                <a:solidFill>
                  <a:srgbClr val="4472C4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8" name="Oval 201"/>
                <p:cNvSpPr>
                  <a:spLocks noChangeAspect="1"/>
                </p:cNvSpPr>
                <p:nvPr/>
              </p:nvSpPr>
              <p:spPr>
                <a:xfrm>
                  <a:off x="7547659" y="4624459"/>
                  <a:ext cx="61682" cy="612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79" name="Oval 202"/>
                <p:cNvSpPr>
                  <a:spLocks noChangeAspect="1"/>
                </p:cNvSpPr>
                <p:nvPr/>
              </p:nvSpPr>
              <p:spPr>
                <a:xfrm>
                  <a:off x="7317631" y="4515620"/>
                  <a:ext cx="61682" cy="61200"/>
                </a:xfrm>
                <a:prstGeom prst="ellipse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0" name="Oval 203"/>
                <p:cNvSpPr>
                  <a:spLocks noChangeAspect="1"/>
                </p:cNvSpPr>
                <p:nvPr/>
              </p:nvSpPr>
              <p:spPr>
                <a:xfrm>
                  <a:off x="7183081" y="4728357"/>
                  <a:ext cx="61682" cy="61200"/>
                </a:xfrm>
                <a:prstGeom prst="ellipse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1" name="Oval 204"/>
                <p:cNvSpPr>
                  <a:spLocks noChangeAspect="1"/>
                </p:cNvSpPr>
                <p:nvPr/>
              </p:nvSpPr>
              <p:spPr>
                <a:xfrm>
                  <a:off x="7398828" y="4721544"/>
                  <a:ext cx="61682" cy="612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2" name="Oval 205"/>
                <p:cNvSpPr>
                  <a:spLocks noChangeAspect="1"/>
                </p:cNvSpPr>
                <p:nvPr/>
              </p:nvSpPr>
              <p:spPr>
                <a:xfrm>
                  <a:off x="7425264" y="4382391"/>
                  <a:ext cx="61682" cy="612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3" name="Oval 206"/>
                <p:cNvSpPr>
                  <a:spLocks noChangeAspect="1"/>
                </p:cNvSpPr>
                <p:nvPr/>
              </p:nvSpPr>
              <p:spPr>
                <a:xfrm>
                  <a:off x="7672292" y="4730603"/>
                  <a:ext cx="61682" cy="61200"/>
                </a:xfrm>
                <a:prstGeom prst="ellipse">
                  <a:avLst/>
                </a:prstGeom>
                <a:solidFill>
                  <a:sysClr val="windowText" lastClr="000000">
                    <a:lumMod val="50000"/>
                    <a:lumOff val="50000"/>
                  </a:sys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4" name="Oval 207"/>
                <p:cNvSpPr>
                  <a:spLocks noChangeAspect="1"/>
                </p:cNvSpPr>
                <p:nvPr/>
              </p:nvSpPr>
              <p:spPr>
                <a:xfrm>
                  <a:off x="7101778" y="4567255"/>
                  <a:ext cx="61682" cy="61200"/>
                </a:xfrm>
                <a:prstGeom prst="ellipse">
                  <a:avLst/>
                </a:prstGeom>
                <a:solidFill>
                  <a:srgbClr val="7F7F7F"/>
                </a:solidFill>
                <a:ln w="1270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sp>
              <p:nvSpPr>
                <p:cNvPr id="85" name="Oval 208"/>
                <p:cNvSpPr>
                  <a:spLocks noChangeAspect="1"/>
                </p:cNvSpPr>
                <p:nvPr/>
              </p:nvSpPr>
              <p:spPr>
                <a:xfrm>
                  <a:off x="6952020" y="4736968"/>
                  <a:ext cx="61682" cy="61200"/>
                </a:xfrm>
                <a:prstGeom prst="ellipse">
                  <a:avLst/>
                </a:prstGeom>
                <a:solidFill>
                  <a:srgbClr val="4472C4">
                    <a:lumMod val="75000"/>
                  </a:srgbClr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0" cap="none" spc="0" normalizeH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  <a:cs typeface="+mn-cs"/>
                  </a:endParaRPr>
                </a:p>
              </p:txBody>
            </p:sp>
            <p:cxnSp>
              <p:nvCxnSpPr>
                <p:cNvPr id="86" name="Straight Arrow Connector 209"/>
                <p:cNvCxnSpPr>
                  <a:stCxn id="75" idx="3"/>
                  <a:endCxn id="76" idx="7"/>
                </p:cNvCxnSpPr>
                <p:nvPr/>
              </p:nvCxnSpPr>
              <p:spPr>
                <a:xfrm flipH="1">
                  <a:off x="7818189" y="4463168"/>
                  <a:ext cx="130216" cy="109054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87" name="Straight Arrow Connector 210"/>
                <p:cNvCxnSpPr>
                  <a:stCxn id="77" idx="2"/>
                  <a:endCxn id="82" idx="6"/>
                </p:cNvCxnSpPr>
                <p:nvPr/>
              </p:nvCxnSpPr>
              <p:spPr>
                <a:xfrm flipH="1" flipV="1">
                  <a:off x="7486946" y="4412991"/>
                  <a:ext cx="147508" cy="2854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88" name="Straight Arrow Connector 211"/>
                <p:cNvCxnSpPr>
                  <a:stCxn id="78" idx="1"/>
                  <a:endCxn id="79" idx="5"/>
                </p:cNvCxnSpPr>
                <p:nvPr/>
              </p:nvCxnSpPr>
              <p:spPr>
                <a:xfrm flipH="1" flipV="1">
                  <a:off x="7370280" y="4567857"/>
                  <a:ext cx="186412" cy="65565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89" name="Straight Arrow Connector 212"/>
                <p:cNvCxnSpPr>
                  <a:stCxn id="83" idx="2"/>
                  <a:endCxn id="81" idx="6"/>
                </p:cNvCxnSpPr>
                <p:nvPr/>
              </p:nvCxnSpPr>
              <p:spPr>
                <a:xfrm flipH="1" flipV="1">
                  <a:off x="7460510" y="4752144"/>
                  <a:ext cx="211782" cy="9059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0" name="Straight Arrow Connector 213"/>
                <p:cNvCxnSpPr>
                  <a:stCxn id="76" idx="2"/>
                  <a:endCxn id="78" idx="6"/>
                </p:cNvCxnSpPr>
                <p:nvPr/>
              </p:nvCxnSpPr>
              <p:spPr>
                <a:xfrm flipH="1">
                  <a:off x="7609341" y="4593859"/>
                  <a:ext cx="156199" cy="61200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1" name="Straight Arrow Connector 214"/>
                <p:cNvCxnSpPr>
                  <a:stCxn id="81" idx="2"/>
                  <a:endCxn id="80" idx="6"/>
                </p:cNvCxnSpPr>
                <p:nvPr/>
              </p:nvCxnSpPr>
              <p:spPr>
                <a:xfrm flipH="1">
                  <a:off x="7244763" y="4752144"/>
                  <a:ext cx="154065" cy="6813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2" name="Straight Arrow Connector 215"/>
                <p:cNvCxnSpPr>
                  <a:stCxn id="81" idx="0"/>
                  <a:endCxn id="79" idx="4"/>
                </p:cNvCxnSpPr>
                <p:nvPr/>
              </p:nvCxnSpPr>
              <p:spPr>
                <a:xfrm flipH="1" flipV="1">
                  <a:off x="7348472" y="4576820"/>
                  <a:ext cx="81197" cy="144724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3" name="Straight Arrow Connector 216"/>
                <p:cNvCxnSpPr>
                  <a:stCxn id="80" idx="1"/>
                  <a:endCxn id="84" idx="5"/>
                </p:cNvCxnSpPr>
                <p:nvPr/>
              </p:nvCxnSpPr>
              <p:spPr>
                <a:xfrm flipH="1" flipV="1">
                  <a:off x="7154427" y="4619493"/>
                  <a:ext cx="37687" cy="117827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4" name="Straight Arrow Connector 217"/>
                <p:cNvCxnSpPr>
                  <a:stCxn id="84" idx="3"/>
                  <a:endCxn id="85" idx="7"/>
                </p:cNvCxnSpPr>
                <p:nvPr/>
              </p:nvCxnSpPr>
              <p:spPr>
                <a:xfrm flipH="1">
                  <a:off x="7004669" y="4619493"/>
                  <a:ext cx="106142" cy="126438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5" name="Straight Arrow Connector 218"/>
                <p:cNvCxnSpPr>
                  <a:stCxn id="76" idx="1"/>
                  <a:endCxn id="77" idx="5"/>
                </p:cNvCxnSpPr>
                <p:nvPr/>
              </p:nvCxnSpPr>
              <p:spPr>
                <a:xfrm flipH="1" flipV="1">
                  <a:off x="7687103" y="4463168"/>
                  <a:ext cx="87470" cy="109054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  <p:cxnSp>
              <p:nvCxnSpPr>
                <p:cNvPr id="96" name="Straight Arrow Connector 219"/>
                <p:cNvCxnSpPr>
                  <a:stCxn id="82" idx="3"/>
                  <a:endCxn id="79" idx="0"/>
                </p:cNvCxnSpPr>
                <p:nvPr/>
              </p:nvCxnSpPr>
              <p:spPr>
                <a:xfrm flipH="1">
                  <a:off x="7348472" y="4434629"/>
                  <a:ext cx="85825" cy="80991"/>
                </a:xfrm>
                <a:prstGeom prst="straightConnector1">
                  <a:avLst/>
                </a:prstGeom>
                <a:noFill/>
                <a:ln w="9525" cap="flat" cmpd="sng" algn="ctr">
                  <a:solidFill>
                    <a:sysClr val="windowText" lastClr="000000"/>
                  </a:solidFill>
                  <a:prstDash val="solid"/>
                  <a:miter lim="800000"/>
                  <a:tailEnd type="none" w="sm" len="med"/>
                </a:ln>
                <a:effectLst/>
              </p:spPr>
            </p:cxnSp>
          </p:grpSp>
          <p:cxnSp>
            <p:nvCxnSpPr>
              <p:cNvPr id="37" name="Straight Arrow Connector 149"/>
              <p:cNvCxnSpPr>
                <a:stCxn id="80" idx="2"/>
                <a:endCxn id="85" idx="6"/>
              </p:cNvCxnSpPr>
              <p:nvPr/>
            </p:nvCxnSpPr>
            <p:spPr>
              <a:xfrm flipH="1">
                <a:off x="4480944" y="5103921"/>
                <a:ext cx="233757" cy="1188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8" name="Straight Arrow Connector 150"/>
              <p:cNvCxnSpPr>
                <a:stCxn id="79" idx="2"/>
                <a:endCxn id="84" idx="6"/>
              </p:cNvCxnSpPr>
              <p:nvPr/>
            </p:nvCxnSpPr>
            <p:spPr>
              <a:xfrm flipH="1">
                <a:off x="4687622" y="4810326"/>
                <a:ext cx="212768" cy="7126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39" name="Straight Arrow Connector 151"/>
              <p:cNvCxnSpPr>
                <a:stCxn id="79" idx="3"/>
                <a:endCxn id="80" idx="7"/>
              </p:cNvCxnSpPr>
              <p:nvPr/>
            </p:nvCxnSpPr>
            <p:spPr>
              <a:xfrm flipH="1">
                <a:off x="4787360" y="4840187"/>
                <a:ext cx="125496" cy="23387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sp>
            <p:nvSpPr>
              <p:cNvPr id="40" name="Parallelogram 152"/>
              <p:cNvSpPr/>
              <p:nvPr/>
            </p:nvSpPr>
            <p:spPr>
              <a:xfrm>
                <a:off x="4213102" y="3833560"/>
                <a:ext cx="2007941" cy="670409"/>
              </a:xfrm>
              <a:prstGeom prst="parallelogram">
                <a:avLst>
                  <a:gd name="adj" fmla="val 101637"/>
                </a:avLst>
              </a:prstGeom>
              <a:noFill/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1" name="Oval 153"/>
              <p:cNvSpPr>
                <a:spLocks noChangeAspect="1"/>
              </p:cNvSpPr>
              <p:nvPr/>
            </p:nvSpPr>
            <p:spPr>
              <a:xfrm>
                <a:off x="5530108" y="3892155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2" name="Oval 154"/>
              <p:cNvSpPr>
                <a:spLocks noChangeAspect="1"/>
              </p:cNvSpPr>
              <p:nvPr/>
            </p:nvSpPr>
            <p:spPr>
              <a:xfrm>
                <a:off x="5284609" y="4218459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3" name="Oval 155"/>
              <p:cNvSpPr>
                <a:spLocks noChangeAspect="1"/>
              </p:cNvSpPr>
              <p:nvPr/>
            </p:nvSpPr>
            <p:spPr>
              <a:xfrm>
                <a:off x="5106356" y="3880422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4" name="Oval 156"/>
              <p:cNvSpPr>
                <a:spLocks noChangeAspect="1"/>
              </p:cNvSpPr>
              <p:nvPr/>
            </p:nvSpPr>
            <p:spPr>
              <a:xfrm>
                <a:off x="5211575" y="4038883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5" name="Oval 157"/>
              <p:cNvSpPr>
                <a:spLocks noChangeAspect="1"/>
              </p:cNvSpPr>
              <p:nvPr/>
            </p:nvSpPr>
            <p:spPr>
              <a:xfrm>
                <a:off x="4899615" y="4060787"/>
                <a:ext cx="85126" cy="84461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6" name="Oval 158"/>
              <p:cNvSpPr>
                <a:spLocks noChangeAspect="1"/>
              </p:cNvSpPr>
              <p:nvPr/>
            </p:nvSpPr>
            <p:spPr>
              <a:xfrm>
                <a:off x="4710264" y="4342239"/>
                <a:ext cx="85126" cy="84461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7" name="Oval 159"/>
              <p:cNvSpPr>
                <a:spLocks noChangeAspect="1"/>
              </p:cNvSpPr>
              <p:nvPr/>
            </p:nvSpPr>
            <p:spPr>
              <a:xfrm>
                <a:off x="4978133" y="4237293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8" name="Oval 160"/>
              <p:cNvSpPr>
                <a:spLocks noChangeAspect="1"/>
              </p:cNvSpPr>
              <p:nvPr/>
            </p:nvSpPr>
            <p:spPr>
              <a:xfrm>
                <a:off x="5637603" y="4160191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49" name="Oval 161"/>
              <p:cNvSpPr>
                <a:spLocks noChangeAspect="1"/>
              </p:cNvSpPr>
              <p:nvPr/>
            </p:nvSpPr>
            <p:spPr>
              <a:xfrm>
                <a:off x="4598047" y="4146368"/>
                <a:ext cx="85126" cy="84461"/>
              </a:xfrm>
              <a:prstGeom prst="ellipse">
                <a:avLst/>
              </a:prstGeom>
              <a:solidFill>
                <a:srgbClr val="7F7F7F"/>
              </a:solidFill>
              <a:ln w="12700" cap="flat" cmpd="sng" algn="ctr">
                <a:solidFill>
                  <a:schemeClr val="tx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Oval 162"/>
              <p:cNvSpPr>
                <a:spLocks noChangeAspect="1"/>
              </p:cNvSpPr>
              <p:nvPr/>
            </p:nvSpPr>
            <p:spPr>
              <a:xfrm>
                <a:off x="4395043" y="4366266"/>
                <a:ext cx="85126" cy="84461"/>
              </a:xfrm>
              <a:prstGeom prst="ellipse">
                <a:avLst/>
              </a:prstGeom>
              <a:solidFill>
                <a:srgbClr val="4472C4">
                  <a:lumMod val="75000"/>
                </a:srgb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51" name="Straight Arrow Connector 163"/>
              <p:cNvCxnSpPr>
                <a:stCxn id="41" idx="3"/>
                <a:endCxn id="42" idx="7"/>
              </p:cNvCxnSpPr>
              <p:nvPr/>
            </p:nvCxnSpPr>
            <p:spPr>
              <a:xfrm flipH="1">
                <a:off x="5357269" y="3964249"/>
                <a:ext cx="185305" cy="266580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2" name="Straight Arrow Connector 164"/>
              <p:cNvCxnSpPr>
                <a:stCxn id="44" idx="2"/>
                <a:endCxn id="45" idx="6"/>
              </p:cNvCxnSpPr>
              <p:nvPr/>
            </p:nvCxnSpPr>
            <p:spPr>
              <a:xfrm flipH="1">
                <a:off x="4984742" y="4081114"/>
                <a:ext cx="226834" cy="21905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3" name="Straight Arrow Connector 165"/>
              <p:cNvCxnSpPr>
                <a:stCxn id="62" idx="1"/>
                <a:endCxn id="47" idx="6"/>
              </p:cNvCxnSpPr>
              <p:nvPr/>
            </p:nvCxnSpPr>
            <p:spPr>
              <a:xfrm flipH="1" flipV="1">
                <a:off x="5063258" y="4279523"/>
                <a:ext cx="148690" cy="12564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4" name="Straight Arrow Connector 166"/>
              <p:cNvCxnSpPr>
                <a:stCxn id="42" idx="0"/>
                <a:endCxn id="44" idx="5"/>
              </p:cNvCxnSpPr>
              <p:nvPr/>
            </p:nvCxnSpPr>
            <p:spPr>
              <a:xfrm flipH="1" flipV="1">
                <a:off x="5284236" y="4110975"/>
                <a:ext cx="42937" cy="10748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5" name="Straight Arrow Connector 167"/>
              <p:cNvCxnSpPr>
                <a:stCxn id="47" idx="0"/>
                <a:endCxn id="45" idx="4"/>
              </p:cNvCxnSpPr>
              <p:nvPr/>
            </p:nvCxnSpPr>
            <p:spPr>
              <a:xfrm flipH="1" flipV="1">
                <a:off x="4942179" y="4145248"/>
                <a:ext cx="78517" cy="92044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6" name="Straight Arrow Connector 168"/>
              <p:cNvCxnSpPr>
                <a:stCxn id="46" idx="1"/>
                <a:endCxn id="49" idx="5"/>
              </p:cNvCxnSpPr>
              <p:nvPr/>
            </p:nvCxnSpPr>
            <p:spPr>
              <a:xfrm flipH="1" flipV="1">
                <a:off x="4670707" y="4218460"/>
                <a:ext cx="52023" cy="13614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7" name="Straight Arrow Connector 169"/>
              <p:cNvCxnSpPr>
                <a:stCxn id="49" idx="3"/>
                <a:endCxn id="50" idx="7"/>
              </p:cNvCxnSpPr>
              <p:nvPr/>
            </p:nvCxnSpPr>
            <p:spPr>
              <a:xfrm flipH="1">
                <a:off x="4467703" y="4218460"/>
                <a:ext cx="142811" cy="16017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8" name="Straight Arrow Connector 170"/>
              <p:cNvCxnSpPr>
                <a:stCxn id="45" idx="7"/>
                <a:endCxn id="43" idx="3"/>
              </p:cNvCxnSpPr>
              <p:nvPr/>
            </p:nvCxnSpPr>
            <p:spPr>
              <a:xfrm flipV="1">
                <a:off x="4972275" y="3952513"/>
                <a:ext cx="146547" cy="12064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59" name="Straight Arrow Connector 171"/>
              <p:cNvCxnSpPr>
                <a:stCxn id="46" idx="2"/>
                <a:endCxn id="50" idx="6"/>
              </p:cNvCxnSpPr>
              <p:nvPr/>
            </p:nvCxnSpPr>
            <p:spPr>
              <a:xfrm flipH="1">
                <a:off x="4480169" y="4384469"/>
                <a:ext cx="230095" cy="24027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0" name="Straight Arrow Connector 172"/>
              <p:cNvCxnSpPr>
                <a:stCxn id="45" idx="2"/>
                <a:endCxn id="49" idx="6"/>
              </p:cNvCxnSpPr>
              <p:nvPr/>
            </p:nvCxnSpPr>
            <p:spPr>
              <a:xfrm flipH="1">
                <a:off x="4683173" y="4103018"/>
                <a:ext cx="216442" cy="8558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1" name="Straight Arrow Connector 173"/>
              <p:cNvCxnSpPr>
                <a:stCxn id="45" idx="3"/>
                <a:endCxn id="46" idx="7"/>
              </p:cNvCxnSpPr>
              <p:nvPr/>
            </p:nvCxnSpPr>
            <p:spPr>
              <a:xfrm flipH="1">
                <a:off x="4782924" y="4132879"/>
                <a:ext cx="129158" cy="221728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sp>
            <p:nvSpPr>
              <p:cNvPr id="62" name="Oval 174"/>
              <p:cNvSpPr>
                <a:spLocks noChangeAspect="1"/>
              </p:cNvSpPr>
              <p:nvPr/>
            </p:nvSpPr>
            <p:spPr>
              <a:xfrm>
                <a:off x="5199483" y="4392799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63" name="Straight Arrow Connector 175"/>
              <p:cNvCxnSpPr>
                <a:stCxn id="44" idx="3"/>
                <a:endCxn id="47" idx="7"/>
              </p:cNvCxnSpPr>
              <p:nvPr/>
            </p:nvCxnSpPr>
            <p:spPr>
              <a:xfrm flipH="1">
                <a:off x="5050793" y="4110975"/>
                <a:ext cx="173249" cy="13868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4" name="Straight Arrow Connector 176"/>
              <p:cNvCxnSpPr>
                <a:stCxn id="48" idx="0"/>
                <a:endCxn id="41" idx="5"/>
              </p:cNvCxnSpPr>
              <p:nvPr/>
            </p:nvCxnSpPr>
            <p:spPr>
              <a:xfrm flipH="1" flipV="1">
                <a:off x="5602768" y="3964248"/>
                <a:ext cx="77399" cy="195943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5" name="Straight Arrow Connector 177"/>
              <p:cNvCxnSpPr>
                <a:stCxn id="50" idx="4"/>
                <a:endCxn id="85" idx="0"/>
              </p:cNvCxnSpPr>
              <p:nvPr/>
            </p:nvCxnSpPr>
            <p:spPr>
              <a:xfrm>
                <a:off x="4437606" y="4450727"/>
                <a:ext cx="774" cy="622847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72C4">
                    <a:lumMod val="75000"/>
                  </a:srgbClr>
                </a:solidFill>
                <a:prstDash val="dash"/>
                <a:miter lim="800000"/>
                <a:headEnd type="stealth"/>
                <a:tailEnd type="stealth"/>
              </a:ln>
              <a:effectLst/>
            </p:spPr>
          </p:cxnSp>
          <p:sp>
            <p:nvSpPr>
              <p:cNvPr id="66" name="Oval 181"/>
              <p:cNvSpPr>
                <a:spLocks noChangeAspect="1"/>
              </p:cNvSpPr>
              <p:nvPr/>
            </p:nvSpPr>
            <p:spPr>
              <a:xfrm>
                <a:off x="5029889" y="5508122"/>
                <a:ext cx="85126" cy="84461"/>
              </a:xfrm>
              <a:prstGeom prst="ellipse">
                <a:avLst/>
              </a:prstGeom>
              <a:solidFill>
                <a:sysClr val="windowText" lastClr="000000">
                  <a:lumMod val="50000"/>
                  <a:lumOff val="50000"/>
                </a:sysClr>
              </a:solidFill>
              <a:ln w="1270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cxnSp>
            <p:nvCxnSpPr>
              <p:cNvPr id="67" name="Straight Arrow Connector 182"/>
              <p:cNvCxnSpPr>
                <a:stCxn id="66" idx="1"/>
                <a:endCxn id="22" idx="5"/>
              </p:cNvCxnSpPr>
              <p:nvPr/>
            </p:nvCxnSpPr>
            <p:spPr>
              <a:xfrm flipH="1" flipV="1">
                <a:off x="4988136" y="5356299"/>
                <a:ext cx="54220" cy="164191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8" name="Straight Arrow Connector 183"/>
              <p:cNvCxnSpPr>
                <a:stCxn id="66" idx="7"/>
                <a:endCxn id="17" idx="3"/>
              </p:cNvCxnSpPr>
              <p:nvPr/>
            </p:nvCxnSpPr>
            <p:spPr>
              <a:xfrm flipV="1">
                <a:off x="5102549" y="5416034"/>
                <a:ext cx="241277" cy="104456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69" name="Straight Arrow Connector 184"/>
              <p:cNvCxnSpPr>
                <a:stCxn id="66" idx="3"/>
                <a:endCxn id="20" idx="7"/>
              </p:cNvCxnSpPr>
              <p:nvPr/>
            </p:nvCxnSpPr>
            <p:spPr>
              <a:xfrm flipH="1">
                <a:off x="4877599" y="5580214"/>
                <a:ext cx="164757" cy="85072"/>
              </a:xfrm>
              <a:prstGeom prst="straightConnector1">
                <a:avLst/>
              </a:prstGeom>
              <a:noFill/>
              <a:ln w="9525" cap="flat" cmpd="sng" algn="ctr">
                <a:solidFill>
                  <a:sysClr val="windowText" lastClr="000000"/>
                </a:solidFill>
                <a:prstDash val="solid"/>
                <a:miter lim="800000"/>
                <a:tailEnd type="none" w="sm" len="med"/>
              </a:ln>
              <a:effectLst/>
            </p:spPr>
          </p:cxnSp>
          <p:cxnSp>
            <p:nvCxnSpPr>
              <p:cNvPr id="70" name="Straight Arrow Connector 187"/>
              <p:cNvCxnSpPr>
                <a:stCxn id="77" idx="4"/>
                <a:endCxn id="17" idx="0"/>
              </p:cNvCxnSpPr>
              <p:nvPr/>
            </p:nvCxnSpPr>
            <p:spPr>
              <a:xfrm flipH="1">
                <a:off x="5373923" y="4708077"/>
                <a:ext cx="6272" cy="635865"/>
              </a:xfrm>
              <a:prstGeom prst="straightConnector1">
                <a:avLst/>
              </a:prstGeom>
              <a:noFill/>
              <a:ln w="12700" cap="flat" cmpd="sng" algn="ctr">
                <a:solidFill>
                  <a:srgbClr val="4472C4">
                    <a:lumMod val="75000"/>
                  </a:srgbClr>
                </a:solidFill>
                <a:prstDash val="dash"/>
                <a:miter lim="800000"/>
                <a:headEnd type="stealth"/>
                <a:tailEnd type="stealth"/>
              </a:ln>
              <a:effectLst/>
            </p:spPr>
          </p:cxnSp>
          <p:sp>
            <p:nvSpPr>
              <p:cNvPr id="71" name="Arc 188"/>
              <p:cNvSpPr/>
              <p:nvPr/>
            </p:nvSpPr>
            <p:spPr>
              <a:xfrm>
                <a:off x="4448699" y="3694352"/>
                <a:ext cx="1243612" cy="1320408"/>
              </a:xfrm>
              <a:prstGeom prst="arc">
                <a:avLst>
                  <a:gd name="adj1" fmla="val 21098114"/>
                  <a:gd name="adj2" fmla="val 2094860"/>
                </a:avLst>
              </a:prstGeom>
              <a:noFill/>
              <a:ln w="12700" cap="flat" cmpd="sng" algn="ctr">
                <a:solidFill>
                  <a:sysClr val="windowText" lastClr="000000">
                    <a:lumMod val="65000"/>
                    <a:lumOff val="35000"/>
                  </a:sysClr>
                </a:solidFill>
                <a:prstDash val="dash"/>
                <a:miter lim="800000"/>
                <a:headEnd type="stealth"/>
                <a:tailEnd type="stealth" w="med" len="me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73" name="TextBox 191"/>
              <p:cNvSpPr txBox="1"/>
              <p:nvPr/>
            </p:nvSpPr>
            <p:spPr>
              <a:xfrm>
                <a:off x="4195948" y="5212344"/>
                <a:ext cx="21295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400" b="1" i="0" u="none" strike="noStrike" kern="0" cap="none" spc="0" normalizeH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微软雅黑" panose="020B0503020204020204" pitchFamily="34" charset="-122"/>
                  </a:rPr>
                  <a:t>×</a:t>
                </a:r>
                <a:endParaRPr kumimoji="0" lang="en-US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8" name="Arc 189"/>
            <p:cNvSpPr/>
            <p:nvPr/>
          </p:nvSpPr>
          <p:spPr>
            <a:xfrm rot="9484883">
              <a:off x="7538" y="4960"/>
              <a:ext cx="1958" cy="2079"/>
            </a:xfrm>
            <a:prstGeom prst="arc">
              <a:avLst>
                <a:gd name="adj1" fmla="val 20565014"/>
                <a:gd name="adj2" fmla="val 1000953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09" name="TextBox 190"/>
            <p:cNvSpPr txBox="1"/>
            <p:nvPr/>
          </p:nvSpPr>
          <p:spPr>
            <a:xfrm>
              <a:off x="7270" y="5976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11" name="TextBox 190"/>
            <p:cNvSpPr txBox="1"/>
            <p:nvPr/>
          </p:nvSpPr>
          <p:spPr>
            <a:xfrm>
              <a:off x="8620" y="5778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112" name="TextBox 190"/>
            <p:cNvSpPr txBox="1"/>
            <p:nvPr/>
          </p:nvSpPr>
          <p:spPr>
            <a:xfrm>
              <a:off x="7715" y="7122"/>
              <a:ext cx="335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pitchFamily="34" charset="-122"/>
                </a:rPr>
                <a:t>×</a:t>
              </a:r>
              <a:endPara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</a:endParaRPr>
            </a:p>
          </p:txBody>
        </p:sp>
        <p:sp>
          <p:nvSpPr>
            <p:cNvPr id="201" name="Arc 189"/>
            <p:cNvSpPr/>
            <p:nvPr/>
          </p:nvSpPr>
          <p:spPr>
            <a:xfrm rot="10800000">
              <a:off x="6949" y="6496"/>
              <a:ext cx="1958" cy="2079"/>
            </a:xfrm>
            <a:prstGeom prst="arc">
              <a:avLst>
                <a:gd name="adj1" fmla="val 19611277"/>
                <a:gd name="adj2" fmla="val 1000953"/>
              </a:avLst>
            </a:prstGeom>
            <a:noFill/>
            <a:ln w="1270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dash"/>
              <a:miter lim="800000"/>
              <a:headEnd type="stealth"/>
              <a:tailEnd type="stealth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9144000" cy="85775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3600" b="1" kern="1200" dirty="0" smtClean="0">
                <a:solidFill>
                  <a:schemeClr val="bg1"/>
                </a:solidFill>
                <a:latin typeface="Franklin Gothic Medium" panose="020B0603020102020204" pitchFamily="34" charset="0"/>
                <a:ea typeface="微软雅黑" panose="020B0503020204020204" pitchFamily="34" charset="-122"/>
                <a:cs typeface="+mn-cs"/>
              </a:defRPr>
            </a:lvl1pPr>
          </a:lstStyle>
          <a:p>
            <a:pPr indent="174625"/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研究内容</a:t>
            </a:r>
            <a:r>
              <a:rPr lang="en-US" altLang="zh-CN"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1</a:t>
            </a:r>
            <a:r>
              <a:rPr>
                <a:solidFill>
                  <a:srgbClr val="2E75B6"/>
                </a:solidFill>
                <a:latin typeface="Times New Roman" panose="02020603050405020304" pitchFamily="18" charset="0"/>
                <a:sym typeface="+mn-lt"/>
              </a:rPr>
              <a:t>：应用成果</a:t>
            </a:r>
            <a:endParaRPr lang="zh-CN" altLang="en-US" dirty="0">
              <a:solidFill>
                <a:srgbClr val="2E75B6"/>
              </a:solidFill>
              <a:latin typeface="Times New Roman" panose="02020603050405020304" pitchFamily="18" charset="0"/>
              <a:sym typeface="+mn-lt"/>
            </a:endParaRPr>
          </a:p>
        </p:txBody>
      </p:sp>
      <p:sp>
        <p:nvSpPr>
          <p:cNvPr id="1128" name="文本框 5"/>
          <p:cNvSpPr txBox="1"/>
          <p:nvPr/>
        </p:nvSpPr>
        <p:spPr>
          <a:xfrm>
            <a:off x="640080" y="6324600"/>
            <a:ext cx="830135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TPAMI</a:t>
            </a:r>
            <a:r>
              <a:rPr lang="zh-CN" altLang="en-US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JBHI</a:t>
            </a:r>
            <a:r>
              <a:rPr lang="zh-CN" altLang="en-US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IEEE TBME</a:t>
            </a:r>
            <a:r>
              <a:rPr lang="zh-CN" altLang="en-US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Briefings in Bioinformatics</a:t>
            </a:r>
            <a:r>
              <a:rPr lang="zh-CN" altLang="en-US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400" b="1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Bioinformatics</a:t>
            </a:r>
            <a:r>
              <a:rPr lang="zh-CN" altLang="en-US" sz="1400" dirty="0">
                <a:gradFill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00000">
                      <a:schemeClr val="tx1">
                        <a:lumMod val="85000"/>
                        <a:lumOff val="15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等发表论文</a:t>
            </a:r>
          </a:p>
        </p:txBody>
      </p:sp>
      <p:sp>
        <p:nvSpPr>
          <p:cNvPr id="10" name="文本框 68"/>
          <p:cNvSpPr txBox="1"/>
          <p:nvPr/>
        </p:nvSpPr>
        <p:spPr>
          <a:xfrm>
            <a:off x="0" y="857690"/>
            <a:ext cx="91440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高阶图匹配方法</a:t>
            </a:r>
            <a:r>
              <a:rPr lang="zh-CN" altLang="en-US" sz="28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发现鼻咽癌转移模式，指导精准治疗</a:t>
            </a:r>
          </a:p>
        </p:txBody>
      </p:sp>
      <p:sp>
        <p:nvSpPr>
          <p:cNvPr id="11" name="文本框 2"/>
          <p:cNvSpPr txBox="1"/>
          <p:nvPr/>
        </p:nvSpPr>
        <p:spPr>
          <a:xfrm>
            <a:off x="374868" y="1471500"/>
            <a:ext cx="8467473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复发鼻咽癌致死率高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转移模式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未知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是临床治疗的挑战问题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。高阶图匹配方法发现转移模式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华文细黑" panose="02010600040101010101" pitchFamily="2" charset="-122"/>
                <a:ea typeface="华文细黑" panose="02010600040101010101" pitchFamily="2" charset="-122"/>
                <a:cs typeface="Arial" panose="020B0604020202020204" pitchFamily="34" charset="0"/>
              </a:rPr>
              <a:t>，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指导个性化治疗，2年无进展</a:t>
            </a:r>
            <a:r>
              <a:rPr lang="zh-CN" alt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生存率提高</a:t>
            </a:r>
            <a:r>
              <a:rPr lang="en-US" altLang="zh-CN" sz="2000" b="1" dirty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20.5%</a:t>
            </a:r>
            <a:r>
              <a:rPr lang="zh-CN" altLang="en-US" sz="2000" b="1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endParaRPr lang="en-US" altLang="zh-CN" sz="2000" b="1" dirty="0">
              <a:gradFill>
                <a:gsLst>
                  <a:gs pos="0">
                    <a:prstClr val="black">
                      <a:lumMod val="85000"/>
                      <a:lumOff val="15000"/>
                    </a:prstClr>
                  </a:gs>
                  <a:gs pos="100000">
                    <a:prstClr val="black">
                      <a:lumMod val="85000"/>
                      <a:lumOff val="15000"/>
                    </a:prstClr>
                  </a:gs>
                </a:gsLst>
                <a:lin ang="5400000" scaled="1"/>
              </a:gradFill>
              <a:latin typeface="Times New Roman" panose="02020603050405020304" pitchFamily="18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50"/>
          <p:cNvSpPr/>
          <p:nvPr>
            <p:custDataLst>
              <p:tags r:id="rId1"/>
            </p:custDataLst>
          </p:nvPr>
        </p:nvSpPr>
        <p:spPr>
          <a:xfrm>
            <a:off x="6353175" y="2936875"/>
            <a:ext cx="2446020" cy="335026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4" name="矩形 50"/>
          <p:cNvSpPr/>
          <p:nvPr>
            <p:custDataLst>
              <p:tags r:id="rId2"/>
            </p:custDataLst>
          </p:nvPr>
        </p:nvSpPr>
        <p:spPr>
          <a:xfrm>
            <a:off x="3322955" y="2937510"/>
            <a:ext cx="2446020" cy="335026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5" name="矩形 50"/>
          <p:cNvSpPr/>
          <p:nvPr>
            <p:custDataLst>
              <p:tags r:id="rId3"/>
            </p:custDataLst>
          </p:nvPr>
        </p:nvSpPr>
        <p:spPr>
          <a:xfrm>
            <a:off x="350520" y="2937510"/>
            <a:ext cx="2446020" cy="3350260"/>
          </a:xfrm>
          <a:prstGeom prst="rect">
            <a:avLst/>
          </a:prstGeom>
          <a:noFill/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" name="矩形 50"/>
          <p:cNvSpPr/>
          <p:nvPr>
            <p:custDataLst>
              <p:tags r:id="rId4"/>
            </p:custDataLst>
          </p:nvPr>
        </p:nvSpPr>
        <p:spPr>
          <a:xfrm>
            <a:off x="6353175" y="2331085"/>
            <a:ext cx="2446020" cy="535305"/>
          </a:xfrm>
          <a:prstGeom prst="rect">
            <a:avLst/>
          </a:prstGeom>
          <a:solidFill>
            <a:srgbClr val="002060"/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>
              <a:defRPr/>
            </a:pPr>
            <a:r>
              <a:rPr lang="zh-CN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提升治疗效果</a:t>
            </a:r>
          </a:p>
        </p:txBody>
      </p:sp>
      <p:sp>
        <p:nvSpPr>
          <p:cNvPr id="18" name="矩形 50"/>
          <p:cNvSpPr/>
          <p:nvPr>
            <p:custDataLst>
              <p:tags r:id="rId5"/>
            </p:custDataLst>
          </p:nvPr>
        </p:nvSpPr>
        <p:spPr>
          <a:xfrm>
            <a:off x="3322955" y="2331720"/>
            <a:ext cx="2446020" cy="535305"/>
          </a:xfrm>
          <a:prstGeom prst="rect">
            <a:avLst/>
          </a:prstGeom>
          <a:solidFill>
            <a:srgbClr val="002060"/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/>
            <a:r>
              <a:rPr lang="zh-CN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癌症精准治疗</a:t>
            </a:r>
          </a:p>
        </p:txBody>
      </p:sp>
      <p:sp>
        <p:nvSpPr>
          <p:cNvPr id="19" name="矩形 50"/>
          <p:cNvSpPr/>
          <p:nvPr>
            <p:custDataLst>
              <p:tags r:id="rId6"/>
            </p:custDataLst>
          </p:nvPr>
        </p:nvSpPr>
        <p:spPr>
          <a:xfrm>
            <a:off x="350520" y="2331720"/>
            <a:ext cx="2446020" cy="535305"/>
          </a:xfrm>
          <a:prstGeom prst="rect">
            <a:avLst/>
          </a:prstGeom>
          <a:solidFill>
            <a:srgbClr val="002060"/>
          </a:solidFill>
          <a:ln w="19050" cap="flat" cmpd="sng" algn="ctr">
            <a:solidFill>
              <a:srgbClr val="00206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defTabSz="914400"/>
            <a:r>
              <a:rPr lang="zh-CN" altLang="en-US" sz="2000" b="1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转移模式发现</a:t>
            </a:r>
          </a:p>
        </p:txBody>
      </p:sp>
      <p:sp>
        <p:nvSpPr>
          <p:cNvPr id="21" name="文本框 222"/>
          <p:cNvSpPr txBox="1"/>
          <p:nvPr/>
        </p:nvSpPr>
        <p:spPr>
          <a:xfrm>
            <a:off x="350211" y="5818590"/>
            <a:ext cx="244593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000" b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sz="1800" dirty="0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ea typeface="微软雅黑" panose="020B0503020204020204" pitchFamily="34" charset="-122"/>
                <a:cs typeface="Arial" panose="020B0604020202020204" pitchFamily="34" charset="0"/>
              </a:rPr>
              <a:t>发现转移模式差异</a:t>
            </a:r>
          </a:p>
        </p:txBody>
      </p:sp>
      <p:sp>
        <p:nvSpPr>
          <p:cNvPr id="24" name="文本框 263"/>
          <p:cNvSpPr txBox="1"/>
          <p:nvPr/>
        </p:nvSpPr>
        <p:spPr>
          <a:xfrm>
            <a:off x="3322749" y="5821569"/>
            <a:ext cx="2445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b="1">
                <a:gradFill>
                  <a:gsLst>
                    <a:gs pos="0">
                      <a:prstClr val="black">
                        <a:lumMod val="85000"/>
                        <a:lumOff val="15000"/>
                      </a:prstClr>
                    </a:gs>
                    <a:gs pos="100000">
                      <a:prstClr val="black">
                        <a:lumMod val="85000"/>
                        <a:lumOff val="15000"/>
                      </a:prstClr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精准治疗决策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20"/>
          <a:stretch>
            <a:fillRect/>
          </a:stretch>
        </p:blipFill>
        <p:spPr bwMode="auto">
          <a:xfrm>
            <a:off x="4492163" y="3169391"/>
            <a:ext cx="1012645" cy="124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一文讀懂癌症免疫治療- 亞洲癌症研究基金會有限公司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17" t="31103" r="7346" b="15521"/>
          <a:stretch>
            <a:fillRect/>
          </a:stretch>
        </p:blipFill>
        <p:spPr bwMode="auto">
          <a:xfrm>
            <a:off x="4406495" y="4620615"/>
            <a:ext cx="1241188" cy="892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31"/>
          <p:cNvSpPr txBox="1"/>
          <p:nvPr/>
        </p:nvSpPr>
        <p:spPr>
          <a:xfrm>
            <a:off x="3300381" y="3480273"/>
            <a:ext cx="115711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血道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转移：</a:t>
            </a:r>
            <a:r>
              <a:rPr lang="zh-CN" alt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局部放疗</a:t>
            </a:r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3296780" y="4775192"/>
            <a:ext cx="1294062" cy="688472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zh-CN" altLang="en-US" b="1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Narrow" panose="020B0606020202030204"/>
              </a:rPr>
              <a:t>淋巴转移：</a:t>
            </a:r>
            <a:r>
              <a:rPr lang="zh-CN" altLang="en-US" b="1" dirty="0">
                <a:solidFill>
                  <a:srgbClr val="2E75B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免疫治疗</a:t>
            </a:r>
            <a:endParaRPr lang="zh-CN" altLang="en-US" b="1" dirty="0">
              <a:gradFill>
                <a:gsLst>
                  <a:gs pos="0">
                    <a:srgbClr val="24313A"/>
                  </a:gs>
                  <a:gs pos="100000">
                    <a:srgbClr val="24313A"/>
                  </a:gs>
                </a:gsLst>
                <a:lin ang="5400000" scaled="1"/>
              </a:gra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pic>
        <p:nvPicPr>
          <p:cNvPr id="31" name="Picture 177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5B9BD5">
                <a:shade val="45000"/>
                <a:satMod val="135000"/>
              </a:srgbClr>
              <a:prstClr val="white"/>
            </a:duotone>
          </a:blip>
          <a:srcRect r="4747"/>
          <a:stretch>
            <a:fillRect/>
          </a:stretch>
        </p:blipFill>
        <p:spPr>
          <a:xfrm rot="16200000">
            <a:off x="5101054" y="4199824"/>
            <a:ext cx="1920955" cy="379306"/>
          </a:xfrm>
          <a:prstGeom prst="rect">
            <a:avLst/>
          </a:prstGeom>
        </p:spPr>
      </p:pic>
      <p:pic>
        <p:nvPicPr>
          <p:cNvPr id="32" name="Picture 177"/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rgbClr val="5B9BD5">
                <a:shade val="45000"/>
                <a:satMod val="135000"/>
              </a:srgbClr>
              <a:prstClr val="white"/>
            </a:duotone>
          </a:blip>
          <a:srcRect r="4747"/>
          <a:stretch>
            <a:fillRect/>
          </a:stretch>
        </p:blipFill>
        <p:spPr>
          <a:xfrm rot="16200000">
            <a:off x="2098969" y="4199824"/>
            <a:ext cx="1920955" cy="379306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4345" y="2992755"/>
            <a:ext cx="1682750" cy="1283335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54825" y="4366895"/>
            <a:ext cx="1627505" cy="124523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634480" y="5828030"/>
            <a:ext cx="19551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生存率提高</a:t>
            </a:r>
            <a:r>
              <a:rPr lang="en-US" altLang="zh-CN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20.5%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 rotWithShape="1">
          <a:blip r:embed="rId14"/>
          <a:srcRect t="6973" r="56879"/>
          <a:stretch>
            <a:fillRect/>
          </a:stretch>
        </p:blipFill>
        <p:spPr>
          <a:xfrm>
            <a:off x="455386" y="4680886"/>
            <a:ext cx="945536" cy="107962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 rotWithShape="1">
          <a:blip r:embed="rId14"/>
          <a:srcRect l="59452" t="2512"/>
          <a:stretch>
            <a:fillRect/>
          </a:stretch>
        </p:blipFill>
        <p:spPr>
          <a:xfrm>
            <a:off x="1607911" y="4680938"/>
            <a:ext cx="848424" cy="1079623"/>
          </a:xfrm>
          <a:prstGeom prst="rect">
            <a:avLst/>
          </a:prstGeom>
        </p:spPr>
      </p:pic>
      <p:grpSp>
        <p:nvGrpSpPr>
          <p:cNvPr id="47" name="组合 46"/>
          <p:cNvGrpSpPr/>
          <p:nvPr/>
        </p:nvGrpSpPr>
        <p:grpSpPr>
          <a:xfrm>
            <a:off x="465461" y="3070821"/>
            <a:ext cx="1028449" cy="844367"/>
            <a:chOff x="13307" y="5200"/>
            <a:chExt cx="1234" cy="1006"/>
          </a:xfrm>
        </p:grpSpPr>
        <p:sp>
          <p:nvSpPr>
            <p:cNvPr id="48" name="椭圆 47"/>
            <p:cNvSpPr/>
            <p:nvPr/>
          </p:nvSpPr>
          <p:spPr>
            <a:xfrm rot="9240000">
              <a:off x="13970" y="5358"/>
              <a:ext cx="211" cy="2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 rot="9240000">
              <a:off x="14035" y="5854"/>
              <a:ext cx="211" cy="2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 rot="9240000">
              <a:off x="13594" y="5788"/>
              <a:ext cx="211" cy="2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 rot="9240000">
              <a:off x="13520" y="5396"/>
              <a:ext cx="211" cy="20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 rot="14820000">
              <a:off x="13421" y="5086"/>
              <a:ext cx="1007" cy="1234"/>
            </a:xfrm>
            <a:prstGeom prst="ellipse">
              <a:avLst/>
            </a:prstGeom>
            <a:noFill/>
            <a:ln w="12700" cmpd="sng">
              <a:solidFill>
                <a:srgbClr val="FF000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C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1581469">
            <a:off x="1662585" y="3079087"/>
            <a:ext cx="988755" cy="827539"/>
            <a:chOff x="14710" y="5091"/>
            <a:chExt cx="1186" cy="986"/>
          </a:xfrm>
        </p:grpSpPr>
        <p:grpSp>
          <p:nvGrpSpPr>
            <p:cNvPr id="54" name="组合 53"/>
            <p:cNvGrpSpPr/>
            <p:nvPr/>
          </p:nvGrpSpPr>
          <p:grpSpPr>
            <a:xfrm>
              <a:off x="14973" y="5180"/>
              <a:ext cx="676" cy="817"/>
              <a:chOff x="14973" y="5180"/>
              <a:chExt cx="676" cy="817"/>
            </a:xfrm>
          </p:grpSpPr>
          <p:sp>
            <p:nvSpPr>
              <p:cNvPr id="55" name="椭圆 54"/>
              <p:cNvSpPr/>
              <p:nvPr/>
            </p:nvSpPr>
            <p:spPr>
              <a:xfrm rot="12180000">
                <a:off x="15439" y="5180"/>
                <a:ext cx="211" cy="2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rot="12180000">
                <a:off x="14973" y="5449"/>
                <a:ext cx="211" cy="2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rot="12180000">
                <a:off x="15387" y="5663"/>
                <a:ext cx="211" cy="2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rot="12180000">
                <a:off x="15043" y="5795"/>
                <a:ext cx="211" cy="20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椭圆 59"/>
            <p:cNvSpPr/>
            <p:nvPr/>
          </p:nvSpPr>
          <p:spPr>
            <a:xfrm rot="2880000">
              <a:off x="14810" y="4991"/>
              <a:ext cx="987" cy="1187"/>
            </a:xfrm>
            <a:prstGeom prst="ellipse">
              <a:avLst/>
            </a:prstGeom>
            <a:noFill/>
            <a:ln w="12700" cmpd="sng">
              <a:solidFill>
                <a:srgbClr val="006CBA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C000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TextBox 2"/>
          <p:cNvSpPr txBox="1"/>
          <p:nvPr/>
        </p:nvSpPr>
        <p:spPr>
          <a:xfrm>
            <a:off x="1491615" y="4340860"/>
            <a:ext cx="1205865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5B9BD5">
                    <a:lumMod val="75000"/>
                  </a:srgb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Narrow" panose="020B0606020202030204"/>
              </a:rPr>
              <a:t>淋巴道转移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sp>
        <p:nvSpPr>
          <p:cNvPr id="62" name="TextBox 2"/>
          <p:cNvSpPr txBox="1"/>
          <p:nvPr/>
        </p:nvSpPr>
        <p:spPr>
          <a:xfrm>
            <a:off x="370205" y="4343400"/>
            <a:ext cx="1035050" cy="337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C4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Arial Narrow" panose="020B0606020202030204"/>
              </a:rPr>
              <a:t>血道转移</a:t>
            </a:r>
            <a:endParaRPr lang="zh-CN" altLang="en-US" sz="1600" dirty="0">
              <a:solidFill>
                <a:srgbClr val="C40000"/>
              </a:soli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 flipH="1">
            <a:off x="762278" y="3943500"/>
            <a:ext cx="133350" cy="40005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2143399" y="3914997"/>
            <a:ext cx="161925" cy="352425"/>
          </a:xfrm>
          <a:prstGeom prst="straightConnector1">
            <a:avLst/>
          </a:prstGeom>
          <a:ln w="28575">
            <a:solidFill>
              <a:srgbClr val="5B9BD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FiN2ZjNDE4NjdiZmYwMjg0YWNkMTkyODdmMDFkYmUifQ=="/>
  <p:tag name="RESOURCE_RECORD_KEY" val="{&quot;10&quot;:[21581617,21548138,3649790,20253442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35*183"/>
  <p:tag name="TABLE_ENDDRAG_RECT" val="7*321*335*18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354*206"/>
  <p:tag name="TABLE_ENDDRAG_RECT" val="351*321*354*20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2*347"/>
  <p:tag name="TABLE_ENDDRAG_RECT" val="29*76*662*347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92*248"/>
  <p:tag name="TABLE_ENDDRAG_RECT" val="11*262*692*248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8.93496062992125,&quot;left&quot;:27.296771653543306,&quot;top&quot;:264.2444094488189,&quot;width&quot;:665.0499212598423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3*101"/>
  <p:tag name="TABLE_ENDDRAG_RECT" val="26*168*673*10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60.xml><?xml version="1.0" encoding="utf-8"?>
<p:tagLst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8.xml><?xml version="1.0" encoding="utf-8"?>
<p:tagLst xmlns:p="http://schemas.openxmlformats.org/presentationml/2006/main">
  <p:tag name="KSO_WM_DIAGRAM_VIRTUALLY_FRAME" val="{&quot;height&quot;:177.44370078740158,&quot;left&quot;:240.5544094488189,&quot;top&quot;:256.9307874015748,&quot;width&quot;:272.9342519685039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62*274"/>
  <p:tag name="TABLE_ENDDRAG_RECT" val="29*71*662*27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89*432"/>
  <p:tag name="TABLE_ENDDRAG_RECT" val="14*91*689*43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7*174"/>
  <p:tag name="TABLE_ENDDRAG_RECT" val="34*104*657*17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8*145"/>
  <p:tag name="TABLE_ENDDRAG_RECT" val="34*350*658*145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58*145"/>
  <p:tag name="TABLE_ENDDRAG_RECT" val="34*350*658*14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7.05,&quot;left&quot;:30.2,&quot;top&quot;:337.25,&quot;width&quot;:696.8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9525">
          <a:solidFill>
            <a:schemeClr val="bg1">
              <a:lumMod val="50000"/>
            </a:schemeClr>
          </a:solidFill>
          <a:tailEnd type="stealth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</TotalTime>
  <Words>2051</Words>
  <Application>Microsoft Office PowerPoint</Application>
  <PresentationFormat>全屏显示(4:3)</PresentationFormat>
  <Paragraphs>461</Paragraphs>
  <Slides>18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等线</vt:lpstr>
      <vt:lpstr>Cambria Math</vt:lpstr>
      <vt:lpstr>楷体</vt:lpstr>
      <vt:lpstr>Helvetica</vt:lpstr>
      <vt:lpstr>Calibri</vt:lpstr>
      <vt:lpstr>微软雅黑</vt:lpstr>
      <vt:lpstr>Franklin Gothic Medium</vt:lpstr>
      <vt:lpstr>Times New Roman</vt:lpstr>
      <vt:lpstr>Arial</vt:lpstr>
      <vt:lpstr>华文细黑</vt:lpstr>
      <vt:lpstr>Times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laulee</dc:creator>
  <cp:lastModifiedBy>Jiazhou Chen</cp:lastModifiedBy>
  <cp:revision>1657</cp:revision>
  <cp:lastPrinted>2018-06-11T11:21:00Z</cp:lastPrinted>
  <dcterms:created xsi:type="dcterms:W3CDTF">2018-06-07T04:34:00Z</dcterms:created>
  <dcterms:modified xsi:type="dcterms:W3CDTF">2025-10-10T14:07:49Z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2C335054377E4738B38DC9CE0333FA64_13</vt:lpwstr>
  </property>
  <property fmtid="{D5CDD505-2E9C-101B-9397-08002B2CF9AE}" pid="3" name="KSOProductBuildVer">
    <vt:lpwstr>2052-12.1.0.18608</vt:lpwstr>
  </property>
</Properties>
</file>